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5"/>
  </p:notesMasterIdLst>
  <p:sldIdLst>
    <p:sldId id="256" r:id="rId3"/>
    <p:sldId id="322" r:id="rId4"/>
    <p:sldId id="259" r:id="rId5"/>
    <p:sldId id="264" r:id="rId6"/>
    <p:sldId id="279" r:id="rId7"/>
    <p:sldId id="278" r:id="rId8"/>
    <p:sldId id="319" r:id="rId9"/>
    <p:sldId id="265" r:id="rId10"/>
    <p:sldId id="266" r:id="rId11"/>
    <p:sldId id="280" r:id="rId12"/>
    <p:sldId id="291" r:id="rId13"/>
    <p:sldId id="283" r:id="rId14"/>
    <p:sldId id="284" r:id="rId15"/>
    <p:sldId id="292" r:id="rId16"/>
    <p:sldId id="293" r:id="rId17"/>
    <p:sldId id="296" r:id="rId18"/>
    <p:sldId id="297" r:id="rId19"/>
    <p:sldId id="316" r:id="rId20"/>
    <p:sldId id="317" r:id="rId21"/>
    <p:sldId id="318" r:id="rId22"/>
    <p:sldId id="290" r:id="rId23"/>
    <p:sldId id="285" r:id="rId24"/>
    <p:sldId id="286" r:id="rId25"/>
    <p:sldId id="287" r:id="rId26"/>
    <p:sldId id="288" r:id="rId27"/>
    <p:sldId id="298" r:id="rId28"/>
    <p:sldId id="299" r:id="rId29"/>
    <p:sldId id="282" r:id="rId30"/>
    <p:sldId id="277" r:id="rId31"/>
    <p:sldId id="300" r:id="rId32"/>
    <p:sldId id="313" r:id="rId33"/>
    <p:sldId id="315" r:id="rId34"/>
    <p:sldId id="276" r:id="rId35"/>
    <p:sldId id="301" r:id="rId36"/>
    <p:sldId id="302" r:id="rId37"/>
    <p:sldId id="305" r:id="rId38"/>
    <p:sldId id="306" r:id="rId39"/>
    <p:sldId id="268" r:id="rId40"/>
    <p:sldId id="267" r:id="rId41"/>
    <p:sldId id="307" r:id="rId42"/>
    <p:sldId id="308" r:id="rId43"/>
    <p:sldId id="309" r:id="rId44"/>
    <p:sldId id="310" r:id="rId45"/>
    <p:sldId id="311" r:id="rId46"/>
    <p:sldId id="312" r:id="rId47"/>
    <p:sldId id="271" r:id="rId48"/>
    <p:sldId id="270" r:id="rId49"/>
    <p:sldId id="272" r:id="rId50"/>
    <p:sldId id="273" r:id="rId51"/>
    <p:sldId id="269" r:id="rId52"/>
    <p:sldId id="321" r:id="rId53"/>
    <p:sldId id="32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00"/>
  </p:normalViewPr>
  <p:slideViewPr>
    <p:cSldViewPr>
      <p:cViewPr varScale="1">
        <p:scale>
          <a:sx n="82" d="100"/>
          <a:sy n="82" d="100"/>
        </p:scale>
        <p:origin x="-1014" y="-96"/>
      </p:cViewPr>
      <p:guideLst>
        <p:guide orient="horz" pos="2160"/>
        <p:guide pos="2880"/>
      </p:guideLst>
    </p:cSldViewPr>
  </p:slideViewPr>
  <p:notesTextViewPr>
    <p:cViewPr>
      <p:scale>
        <a:sx n="1" d="1"/>
        <a:sy n="1" d="1"/>
      </p:scale>
      <p:origin x="0" y="0"/>
    </p:cViewPr>
  </p:notesTextViewPr>
  <p:sorterViewPr>
    <p:cViewPr>
      <p:scale>
        <a:sx n="100" d="100"/>
        <a:sy n="100" d="100"/>
      </p:scale>
      <p:origin x="0" y="8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5449880-9775-4D17-ABE6-4FB78092934F}" type="slidenum">
              <a:rPr lang="en-US"/>
              <a:pPr/>
              <a:t>‹#›</a:t>
            </a:fld>
            <a:endParaRPr lang="en-US"/>
          </a:p>
        </p:txBody>
      </p:sp>
    </p:spTree>
    <p:extLst>
      <p:ext uri="{BB962C8B-B14F-4D97-AF65-F5344CB8AC3E}">
        <p14:creationId xmlns:p14="http://schemas.microsoft.com/office/powerpoint/2010/main" val="152350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r>
              <a:rPr lang="en-US" smtClean="0"/>
              <a:t>The Biblical Studies Foundation</a:t>
            </a:r>
            <a:endParaRPr lang="en-US"/>
          </a:p>
        </p:txBody>
      </p:sp>
      <p:sp>
        <p:nvSpPr>
          <p:cNvPr id="23558" name="Rectangle 6"/>
          <p:cNvSpPr>
            <a:spLocks noGrp="1" noChangeArrowheads="1"/>
          </p:cNvSpPr>
          <p:nvPr>
            <p:ph type="sldNum" sz="quarter" idx="4"/>
          </p:nvPr>
        </p:nvSpPr>
        <p:spPr/>
        <p:txBody>
          <a:bodyPr/>
          <a:lstStyle>
            <a:lvl1pPr>
              <a:defRPr/>
            </a:lvl1pPr>
          </a:lstStyle>
          <a:p>
            <a:fld id="{C81F59F0-F608-4FF9-8EE3-58F6B54597E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A205569B-8979-4822-9977-83384353CC31}" type="slidenum">
              <a:rPr lang="en-US"/>
              <a:pPr/>
              <a:t>‹#›</a:t>
            </a:fld>
            <a:endParaRPr lang="en-US"/>
          </a:p>
        </p:txBody>
      </p:sp>
    </p:spTree>
    <p:extLst>
      <p:ext uri="{BB962C8B-B14F-4D97-AF65-F5344CB8AC3E}">
        <p14:creationId xmlns:p14="http://schemas.microsoft.com/office/powerpoint/2010/main" val="156993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27DF2717-B105-4BE2-B714-FAA44A198561}" type="slidenum">
              <a:rPr lang="en-US"/>
              <a:pPr/>
              <a:t>‹#›</a:t>
            </a:fld>
            <a:endParaRPr lang="en-US"/>
          </a:p>
        </p:txBody>
      </p:sp>
    </p:spTree>
    <p:extLst>
      <p:ext uri="{BB962C8B-B14F-4D97-AF65-F5344CB8AC3E}">
        <p14:creationId xmlns:p14="http://schemas.microsoft.com/office/powerpoint/2010/main" val="18823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r>
              <a:rPr lang="en-US" smtClean="0"/>
              <a:t>The Biblical Studies Foundation</a:t>
            </a:r>
            <a:endParaRPr lang="en-US"/>
          </a:p>
        </p:txBody>
      </p:sp>
      <p:sp>
        <p:nvSpPr>
          <p:cNvPr id="30727" name="Rectangle 7"/>
          <p:cNvSpPr>
            <a:spLocks noGrp="1" noChangeArrowheads="1"/>
          </p:cNvSpPr>
          <p:nvPr>
            <p:ph type="sldNum" sz="quarter" idx="4"/>
          </p:nvPr>
        </p:nvSpPr>
        <p:spPr/>
        <p:txBody>
          <a:bodyPr/>
          <a:lstStyle>
            <a:lvl1pPr>
              <a:defRPr/>
            </a:lvl1pPr>
          </a:lstStyle>
          <a:p>
            <a:fld id="{24C3AC29-7500-43E8-B80F-2A6C920367E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08B945F2-629A-422A-8981-CE6B2A1CF153}" type="slidenum">
              <a:rPr lang="en-US"/>
              <a:pPr/>
              <a:t>‹#›</a:t>
            </a:fld>
            <a:endParaRPr lang="en-US"/>
          </a:p>
        </p:txBody>
      </p:sp>
    </p:spTree>
    <p:extLst>
      <p:ext uri="{BB962C8B-B14F-4D97-AF65-F5344CB8AC3E}">
        <p14:creationId xmlns:p14="http://schemas.microsoft.com/office/powerpoint/2010/main" val="1070252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5854003A-766B-466C-B8EC-81B97D7FF8B4}" type="slidenum">
              <a:rPr lang="en-US"/>
              <a:pPr/>
              <a:t>‹#›</a:t>
            </a:fld>
            <a:endParaRPr lang="en-US"/>
          </a:p>
        </p:txBody>
      </p:sp>
    </p:spTree>
    <p:extLst>
      <p:ext uri="{BB962C8B-B14F-4D97-AF65-F5344CB8AC3E}">
        <p14:creationId xmlns:p14="http://schemas.microsoft.com/office/powerpoint/2010/main" val="1542035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5ECEF052-701D-4F83-B4E0-2FF35EDA81A9}" type="slidenum">
              <a:rPr lang="en-US"/>
              <a:pPr/>
              <a:t>‹#›</a:t>
            </a:fld>
            <a:endParaRPr lang="en-US"/>
          </a:p>
        </p:txBody>
      </p:sp>
    </p:spTree>
    <p:extLst>
      <p:ext uri="{BB962C8B-B14F-4D97-AF65-F5344CB8AC3E}">
        <p14:creationId xmlns:p14="http://schemas.microsoft.com/office/powerpoint/2010/main" val="211173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The Biblical Studies Foundation</a:t>
            </a:r>
            <a:endParaRPr lang="en-US"/>
          </a:p>
        </p:txBody>
      </p:sp>
      <p:sp>
        <p:nvSpPr>
          <p:cNvPr id="9" name="Slide Number Placeholder 8"/>
          <p:cNvSpPr>
            <a:spLocks noGrp="1"/>
          </p:cNvSpPr>
          <p:nvPr>
            <p:ph type="sldNum" sz="quarter" idx="12"/>
          </p:nvPr>
        </p:nvSpPr>
        <p:spPr/>
        <p:txBody>
          <a:bodyPr/>
          <a:lstStyle>
            <a:lvl1pPr>
              <a:defRPr/>
            </a:lvl1pPr>
          </a:lstStyle>
          <a:p>
            <a:fld id="{23827056-7799-4559-8391-380F20E71638}" type="slidenum">
              <a:rPr lang="en-US"/>
              <a:pPr/>
              <a:t>‹#›</a:t>
            </a:fld>
            <a:endParaRPr lang="en-US"/>
          </a:p>
        </p:txBody>
      </p:sp>
    </p:spTree>
    <p:extLst>
      <p:ext uri="{BB962C8B-B14F-4D97-AF65-F5344CB8AC3E}">
        <p14:creationId xmlns:p14="http://schemas.microsoft.com/office/powerpoint/2010/main" val="141211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The Biblical Studies Foundation</a:t>
            </a:r>
            <a:endParaRPr lang="en-US"/>
          </a:p>
        </p:txBody>
      </p:sp>
      <p:sp>
        <p:nvSpPr>
          <p:cNvPr id="5" name="Slide Number Placeholder 4"/>
          <p:cNvSpPr>
            <a:spLocks noGrp="1"/>
          </p:cNvSpPr>
          <p:nvPr>
            <p:ph type="sldNum" sz="quarter" idx="12"/>
          </p:nvPr>
        </p:nvSpPr>
        <p:spPr/>
        <p:txBody>
          <a:bodyPr/>
          <a:lstStyle>
            <a:lvl1pPr>
              <a:defRPr/>
            </a:lvl1pPr>
          </a:lstStyle>
          <a:p>
            <a:fld id="{18A52267-0D45-4D0F-B441-90B3EDD8C7A8}" type="slidenum">
              <a:rPr lang="en-US"/>
              <a:pPr/>
              <a:t>‹#›</a:t>
            </a:fld>
            <a:endParaRPr lang="en-US"/>
          </a:p>
        </p:txBody>
      </p:sp>
    </p:spTree>
    <p:extLst>
      <p:ext uri="{BB962C8B-B14F-4D97-AF65-F5344CB8AC3E}">
        <p14:creationId xmlns:p14="http://schemas.microsoft.com/office/powerpoint/2010/main" val="262925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The Biblical Studies Foundation</a:t>
            </a:r>
            <a:endParaRPr lang="en-US"/>
          </a:p>
        </p:txBody>
      </p:sp>
      <p:sp>
        <p:nvSpPr>
          <p:cNvPr id="4" name="Slide Number Placeholder 3"/>
          <p:cNvSpPr>
            <a:spLocks noGrp="1"/>
          </p:cNvSpPr>
          <p:nvPr>
            <p:ph type="sldNum" sz="quarter" idx="12"/>
          </p:nvPr>
        </p:nvSpPr>
        <p:spPr/>
        <p:txBody>
          <a:bodyPr/>
          <a:lstStyle>
            <a:lvl1pPr>
              <a:defRPr/>
            </a:lvl1pPr>
          </a:lstStyle>
          <a:p>
            <a:fld id="{18C21278-E300-4092-B359-86E0735DB7F9}" type="slidenum">
              <a:rPr lang="en-US"/>
              <a:pPr/>
              <a:t>‹#›</a:t>
            </a:fld>
            <a:endParaRPr lang="en-US"/>
          </a:p>
        </p:txBody>
      </p:sp>
    </p:spTree>
    <p:extLst>
      <p:ext uri="{BB962C8B-B14F-4D97-AF65-F5344CB8AC3E}">
        <p14:creationId xmlns:p14="http://schemas.microsoft.com/office/powerpoint/2010/main" val="4039482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7BC60449-00F8-42CF-856D-7AFED641A0DB}" type="slidenum">
              <a:rPr lang="en-US"/>
              <a:pPr/>
              <a:t>‹#›</a:t>
            </a:fld>
            <a:endParaRPr lang="en-US"/>
          </a:p>
        </p:txBody>
      </p:sp>
    </p:spTree>
    <p:extLst>
      <p:ext uri="{BB962C8B-B14F-4D97-AF65-F5344CB8AC3E}">
        <p14:creationId xmlns:p14="http://schemas.microsoft.com/office/powerpoint/2010/main" val="7764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7B56BB5B-A5EF-4855-B703-DA28B007791F}" type="slidenum">
              <a:rPr lang="en-US"/>
              <a:pPr/>
              <a:t>‹#›</a:t>
            </a:fld>
            <a:endParaRPr lang="en-US"/>
          </a:p>
        </p:txBody>
      </p:sp>
    </p:spTree>
    <p:extLst>
      <p:ext uri="{BB962C8B-B14F-4D97-AF65-F5344CB8AC3E}">
        <p14:creationId xmlns:p14="http://schemas.microsoft.com/office/powerpoint/2010/main" val="216268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35D55B70-0966-439D-89B5-9E673352B740}" type="slidenum">
              <a:rPr lang="en-US"/>
              <a:pPr/>
              <a:t>‹#›</a:t>
            </a:fld>
            <a:endParaRPr lang="en-US"/>
          </a:p>
        </p:txBody>
      </p:sp>
    </p:spTree>
    <p:extLst>
      <p:ext uri="{BB962C8B-B14F-4D97-AF65-F5344CB8AC3E}">
        <p14:creationId xmlns:p14="http://schemas.microsoft.com/office/powerpoint/2010/main" val="135601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A05DCA47-1ACC-4711-8910-DEDFAB6A86F4}" type="slidenum">
              <a:rPr lang="en-US"/>
              <a:pPr/>
              <a:t>‹#›</a:t>
            </a:fld>
            <a:endParaRPr lang="en-US"/>
          </a:p>
        </p:txBody>
      </p:sp>
    </p:spTree>
    <p:extLst>
      <p:ext uri="{BB962C8B-B14F-4D97-AF65-F5344CB8AC3E}">
        <p14:creationId xmlns:p14="http://schemas.microsoft.com/office/powerpoint/2010/main" val="2434170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EA8445ED-6348-433F-AB51-F0F9AF5418F3}" type="slidenum">
              <a:rPr lang="en-US"/>
              <a:pPr/>
              <a:t>‹#›</a:t>
            </a:fld>
            <a:endParaRPr lang="en-US"/>
          </a:p>
        </p:txBody>
      </p:sp>
    </p:spTree>
    <p:extLst>
      <p:ext uri="{BB962C8B-B14F-4D97-AF65-F5344CB8AC3E}">
        <p14:creationId xmlns:p14="http://schemas.microsoft.com/office/powerpoint/2010/main" val="151534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ltLang="en-US" smtClean="0"/>
              <a:t>The Biblical Studies Foundation</a:t>
            </a:r>
            <a:endParaRPr lang="en-US" altLang="en-US"/>
          </a:p>
        </p:txBody>
      </p:sp>
      <p:sp>
        <p:nvSpPr>
          <p:cNvPr id="6" name="Rectangle 19"/>
          <p:cNvSpPr>
            <a:spLocks noGrp="1" noChangeArrowheads="1"/>
          </p:cNvSpPr>
          <p:nvPr>
            <p:ph type="sldNum" sz="quarter" idx="12"/>
          </p:nvPr>
        </p:nvSpPr>
        <p:spPr>
          <a:ln/>
        </p:spPr>
        <p:txBody>
          <a:bodyPr/>
          <a:lstStyle>
            <a:lvl1pPr>
              <a:defRPr/>
            </a:lvl1pPr>
          </a:lstStyle>
          <a:p>
            <a:pPr>
              <a:defRPr/>
            </a:pPr>
            <a:fld id="{D9F27175-2984-4C30-98FC-252D75DA2F3E}" type="slidenum">
              <a:rPr lang="en-US" altLang="en-US"/>
              <a:pPr>
                <a:defRPr/>
              </a:pPr>
              <a:t>‹#›</a:t>
            </a:fld>
            <a:endParaRPr lang="en-US" altLang="en-US"/>
          </a:p>
        </p:txBody>
      </p:sp>
    </p:spTree>
    <p:extLst>
      <p:ext uri="{BB962C8B-B14F-4D97-AF65-F5344CB8AC3E}">
        <p14:creationId xmlns:p14="http://schemas.microsoft.com/office/powerpoint/2010/main" val="100199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59FF6CCB-2464-4C36-A5AE-BFF289055DDE}" type="slidenum">
              <a:rPr lang="en-US"/>
              <a:pPr/>
              <a:t>‹#›</a:t>
            </a:fld>
            <a:endParaRPr lang="en-US"/>
          </a:p>
        </p:txBody>
      </p:sp>
    </p:spTree>
    <p:extLst>
      <p:ext uri="{BB962C8B-B14F-4D97-AF65-F5344CB8AC3E}">
        <p14:creationId xmlns:p14="http://schemas.microsoft.com/office/powerpoint/2010/main" val="58100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9E800AF7-61E1-44AC-91CA-45C37D11C76A}" type="slidenum">
              <a:rPr lang="en-US"/>
              <a:pPr/>
              <a:t>‹#›</a:t>
            </a:fld>
            <a:endParaRPr lang="en-US"/>
          </a:p>
        </p:txBody>
      </p:sp>
    </p:spTree>
    <p:extLst>
      <p:ext uri="{BB962C8B-B14F-4D97-AF65-F5344CB8AC3E}">
        <p14:creationId xmlns:p14="http://schemas.microsoft.com/office/powerpoint/2010/main" val="32972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The Biblical Studies Foundation</a:t>
            </a:r>
            <a:endParaRPr lang="en-US"/>
          </a:p>
        </p:txBody>
      </p:sp>
      <p:sp>
        <p:nvSpPr>
          <p:cNvPr id="9" name="Slide Number Placeholder 8"/>
          <p:cNvSpPr>
            <a:spLocks noGrp="1"/>
          </p:cNvSpPr>
          <p:nvPr>
            <p:ph type="sldNum" sz="quarter" idx="12"/>
          </p:nvPr>
        </p:nvSpPr>
        <p:spPr/>
        <p:txBody>
          <a:bodyPr/>
          <a:lstStyle>
            <a:lvl1pPr>
              <a:defRPr/>
            </a:lvl1pPr>
          </a:lstStyle>
          <a:p>
            <a:fld id="{544F3400-CFFB-467B-AADA-842E39D7CDD8}" type="slidenum">
              <a:rPr lang="en-US"/>
              <a:pPr/>
              <a:t>‹#›</a:t>
            </a:fld>
            <a:endParaRPr lang="en-US"/>
          </a:p>
        </p:txBody>
      </p:sp>
    </p:spTree>
    <p:extLst>
      <p:ext uri="{BB962C8B-B14F-4D97-AF65-F5344CB8AC3E}">
        <p14:creationId xmlns:p14="http://schemas.microsoft.com/office/powerpoint/2010/main" val="25331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The Biblical Studies Foundation</a:t>
            </a:r>
            <a:endParaRPr lang="en-US"/>
          </a:p>
        </p:txBody>
      </p:sp>
      <p:sp>
        <p:nvSpPr>
          <p:cNvPr id="5" name="Slide Number Placeholder 4"/>
          <p:cNvSpPr>
            <a:spLocks noGrp="1"/>
          </p:cNvSpPr>
          <p:nvPr>
            <p:ph type="sldNum" sz="quarter" idx="12"/>
          </p:nvPr>
        </p:nvSpPr>
        <p:spPr/>
        <p:txBody>
          <a:bodyPr/>
          <a:lstStyle>
            <a:lvl1pPr>
              <a:defRPr/>
            </a:lvl1pPr>
          </a:lstStyle>
          <a:p>
            <a:fld id="{F98E47AC-8E6D-43C6-BC97-147B55D9D0CA}" type="slidenum">
              <a:rPr lang="en-US"/>
              <a:pPr/>
              <a:t>‹#›</a:t>
            </a:fld>
            <a:endParaRPr lang="en-US"/>
          </a:p>
        </p:txBody>
      </p:sp>
    </p:spTree>
    <p:extLst>
      <p:ext uri="{BB962C8B-B14F-4D97-AF65-F5344CB8AC3E}">
        <p14:creationId xmlns:p14="http://schemas.microsoft.com/office/powerpoint/2010/main" val="274082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The Biblical Studies Foundation</a:t>
            </a:r>
            <a:endParaRPr lang="en-US"/>
          </a:p>
        </p:txBody>
      </p:sp>
      <p:sp>
        <p:nvSpPr>
          <p:cNvPr id="4" name="Slide Number Placeholder 3"/>
          <p:cNvSpPr>
            <a:spLocks noGrp="1"/>
          </p:cNvSpPr>
          <p:nvPr>
            <p:ph type="sldNum" sz="quarter" idx="12"/>
          </p:nvPr>
        </p:nvSpPr>
        <p:spPr/>
        <p:txBody>
          <a:bodyPr/>
          <a:lstStyle>
            <a:lvl1pPr>
              <a:defRPr/>
            </a:lvl1pPr>
          </a:lstStyle>
          <a:p>
            <a:fld id="{BED202BF-AF2C-44AD-BBA6-08A34615BBD4}" type="slidenum">
              <a:rPr lang="en-US"/>
              <a:pPr/>
              <a:t>‹#›</a:t>
            </a:fld>
            <a:endParaRPr lang="en-US"/>
          </a:p>
        </p:txBody>
      </p:sp>
    </p:spTree>
    <p:extLst>
      <p:ext uri="{BB962C8B-B14F-4D97-AF65-F5344CB8AC3E}">
        <p14:creationId xmlns:p14="http://schemas.microsoft.com/office/powerpoint/2010/main" val="238637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CD5DCE0C-E803-4038-A14F-EF5D70AF6BE1}" type="slidenum">
              <a:rPr lang="en-US"/>
              <a:pPr/>
              <a:t>‹#›</a:t>
            </a:fld>
            <a:endParaRPr lang="en-US"/>
          </a:p>
        </p:txBody>
      </p:sp>
    </p:spTree>
    <p:extLst>
      <p:ext uri="{BB962C8B-B14F-4D97-AF65-F5344CB8AC3E}">
        <p14:creationId xmlns:p14="http://schemas.microsoft.com/office/powerpoint/2010/main" val="428964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063B493A-BE2B-44D3-98DD-E2C1A725ED73}" type="slidenum">
              <a:rPr lang="en-US"/>
              <a:pPr/>
              <a:t>‹#›</a:t>
            </a:fld>
            <a:endParaRPr lang="en-US"/>
          </a:p>
        </p:txBody>
      </p:sp>
    </p:spTree>
    <p:extLst>
      <p:ext uri="{BB962C8B-B14F-4D97-AF65-F5344CB8AC3E}">
        <p14:creationId xmlns:p14="http://schemas.microsoft.com/office/powerpoint/2010/main" val="101817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The Biblical Studies Foundation</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0C2EA31-67B2-4A63-A0B7-6151C212947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4"/>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5"/>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The Biblical Studies Foundation</a:t>
            </a:r>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90DE07-402F-42B7-8371-1C0B76BFC7A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r>
              <a:rPr lang="en-US" b="1" dirty="0" smtClean="0">
                <a:solidFill>
                  <a:srgbClr val="FFFF00"/>
                </a:solidFill>
              </a:rPr>
              <a:t>The Study of the Bible</a:t>
            </a:r>
            <a:endParaRPr lang="en-US" b="1" dirty="0">
              <a:solidFill>
                <a:srgbClr val="FFFF00"/>
              </a:solidFill>
            </a:endParaRPr>
          </a:p>
        </p:txBody>
      </p:sp>
      <p:sp>
        <p:nvSpPr>
          <p:cNvPr id="55299" name="Rectangle 3"/>
          <p:cNvSpPr>
            <a:spLocks noGrp="1" noChangeArrowheads="1"/>
          </p:cNvSpPr>
          <p:nvPr>
            <p:ph type="subTitle" idx="1"/>
          </p:nvPr>
        </p:nvSpPr>
        <p:spPr/>
        <p:txBody>
          <a:bodyPr/>
          <a:lstStyle/>
          <a:p>
            <a:r>
              <a:rPr lang="en-US" dirty="0" smtClean="0"/>
              <a:t>Core Faith</a:t>
            </a:r>
          </a:p>
          <a:p>
            <a:r>
              <a:rPr lang="en-US" smtClean="0"/>
              <a:t>Lesson 5</a:t>
            </a:r>
          </a:p>
          <a:p>
            <a:r>
              <a:rPr lang="en-US" smtClean="0"/>
              <a:t>James </a:t>
            </a:r>
            <a:r>
              <a:rPr lang="en-US" dirty="0" smtClean="0"/>
              <a:t>F. Davis, PhD</a:t>
            </a:r>
            <a:br>
              <a:rPr lang="en-US" dirty="0" smtClean="0"/>
            </a:br>
            <a:endParaRPr lang="en-US" dirty="0"/>
          </a:p>
        </p:txBody>
      </p:sp>
      <p:sp>
        <p:nvSpPr>
          <p:cNvPr id="2" name="Footer Placeholder 1"/>
          <p:cNvSpPr>
            <a:spLocks noGrp="1"/>
          </p:cNvSpPr>
          <p:nvPr>
            <p:ph type="ftr" sz="quarter" idx="3"/>
          </p:nvPr>
        </p:nvSpPr>
        <p:spPr/>
        <p:txBody>
          <a:bodyPr/>
          <a:lstStyle/>
          <a:p>
            <a:r>
              <a:rPr lang="en-US" smtClean="0"/>
              <a:t>The Biblical Studies Foundation</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T</a:t>
            </a:r>
            <a:r>
              <a:rPr lang="en-US" b="1" dirty="0" smtClean="0">
                <a:solidFill>
                  <a:srgbClr val="FFFF00"/>
                </a:solidFill>
              </a:rPr>
              <a:t>he Nature of the Bible</a:t>
            </a:r>
            <a:endParaRPr lang="en-US" b="1" dirty="0">
              <a:solidFill>
                <a:srgbClr val="FFFF00"/>
              </a:solidFill>
            </a:endParaRPr>
          </a:p>
        </p:txBody>
      </p:sp>
      <p:sp>
        <p:nvSpPr>
          <p:cNvPr id="3" name="Content Placeholder 2"/>
          <p:cNvSpPr>
            <a:spLocks noGrp="1"/>
          </p:cNvSpPr>
          <p:nvPr>
            <p:ph idx="1"/>
          </p:nvPr>
        </p:nvSpPr>
        <p:spPr/>
        <p:txBody>
          <a:bodyPr/>
          <a:lstStyle/>
          <a:p>
            <a:r>
              <a:rPr lang="en-US" sz="3200" b="1" dirty="0" smtClean="0">
                <a:solidFill>
                  <a:schemeClr val="bg1">
                    <a:lumMod val="60000"/>
                    <a:lumOff val="40000"/>
                  </a:schemeClr>
                </a:solidFill>
              </a:rPr>
              <a:t>Some Challenges to Inerrancy:</a:t>
            </a:r>
          </a:p>
          <a:p>
            <a:pPr lvl="1"/>
            <a:r>
              <a:rPr lang="en-US" sz="2800" b="1" dirty="0" smtClean="0">
                <a:solidFill>
                  <a:schemeClr val="tx2"/>
                </a:solidFill>
              </a:rPr>
              <a:t>Alleged Contradictions of the Bible with Science</a:t>
            </a:r>
          </a:p>
          <a:p>
            <a:pPr lvl="1"/>
            <a:r>
              <a:rPr lang="en-US" sz="2800" b="1" dirty="0" smtClean="0">
                <a:solidFill>
                  <a:schemeClr val="tx2"/>
                </a:solidFill>
              </a:rPr>
              <a:t>Alleged Contradiction of the Bible with History</a:t>
            </a:r>
          </a:p>
          <a:p>
            <a:pPr lvl="1"/>
            <a:r>
              <a:rPr lang="en-US" sz="2800" b="1" dirty="0" smtClean="0">
                <a:solidFill>
                  <a:schemeClr val="tx2"/>
                </a:solidFill>
              </a:rPr>
              <a:t>Alleged Contradictions of the Bible with Itself</a:t>
            </a:r>
            <a:endParaRPr lang="en-US" sz="2800" dirty="0">
              <a:solidFill>
                <a:schemeClr val="tx2"/>
              </a:solidFill>
            </a:endParaRPr>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056187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z="4000" b="1" dirty="0" smtClean="0">
                <a:solidFill>
                  <a:srgbClr val="FFFF00"/>
                </a:solidFill>
              </a:rPr>
              <a:t>Alleged Scientific Discrepancy</a:t>
            </a:r>
          </a:p>
        </p:txBody>
      </p:sp>
      <p:sp>
        <p:nvSpPr>
          <p:cNvPr id="20484" name="Rectangle 3" descr="Rectangle: Click to edit Master text styles&#10;Second level&#10;Third level&#10;Fourth level&#10;Fifth level"/>
          <p:cNvSpPr>
            <a:spLocks noGrp="1" noChangeArrowheads="1"/>
          </p:cNvSpPr>
          <p:nvPr>
            <p:ph type="body" idx="1"/>
          </p:nvPr>
        </p:nvSpPr>
        <p:spPr>
          <a:xfrm>
            <a:off x="1" y="1600200"/>
            <a:ext cx="7924800" cy="5257800"/>
          </a:xfrm>
        </p:spPr>
        <p:txBody>
          <a:bodyPr/>
          <a:lstStyle/>
          <a:p>
            <a:pPr eaLnBrk="1" hangingPunct="1"/>
            <a:r>
              <a:rPr lang="en-US" sz="2800" b="1" dirty="0" smtClean="0"/>
              <a:t>Evolution is often stated but macro-evolution (one species evolving to another species) is theory and not a fact. It has never been observed and not subject to the scientific method. </a:t>
            </a:r>
            <a:endParaRPr lang="en-US" sz="2800" baseline="30000" dirty="0" smtClean="0"/>
          </a:p>
          <a:p>
            <a:pPr eaLnBrk="1" hangingPunct="1"/>
            <a:endParaRPr lang="en-US" sz="2800" dirty="0" smtClean="0"/>
          </a:p>
          <a:p>
            <a:pPr eaLnBrk="1" hangingPunct="1">
              <a:buFont typeface="Wingdings" pitchFamily="2" charset="2"/>
              <a:buNone/>
            </a:pPr>
            <a:endParaRPr lang="en-US" sz="2800" dirty="0" smtClean="0">
              <a:latin typeface="Bwgrkn" pitchFamily="2" charset="0"/>
            </a:endParaRPr>
          </a:p>
          <a:p>
            <a:pPr eaLnBrk="1" hangingPunct="1"/>
            <a:endParaRPr lang="en-US" sz="2800" dirty="0" smtClean="0">
              <a:latin typeface="Bwgrkn" pitchFamily="2" charset="0"/>
            </a:endParaRPr>
          </a:p>
          <a:p>
            <a:pPr eaLnBrk="1" hangingPunct="1">
              <a:buFont typeface="Wingdings" pitchFamily="2" charset="2"/>
              <a:buNone/>
            </a:pPr>
            <a:endParaRPr lang="en-US" sz="2800" dirty="0" smtClean="0"/>
          </a:p>
        </p:txBody>
      </p:sp>
      <p:pic>
        <p:nvPicPr>
          <p:cNvPr id="6146" name="Picture 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i.dailymail.co.uk/i/pix/2008/10/06/article-0-02EC002200000578-483_468x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9067800" cy="271931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194543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z="4000" b="1" dirty="0" smtClean="0">
                <a:solidFill>
                  <a:srgbClr val="FFFF00"/>
                </a:solidFill>
              </a:rPr>
              <a:t>Alleged Scientific Discrepancy</a:t>
            </a:r>
          </a:p>
        </p:txBody>
      </p:sp>
      <p:sp>
        <p:nvSpPr>
          <p:cNvPr id="20484" name="Rectangle 3" descr="Rectangle: Click to edit Master text styles&#10;Second level&#10;Third level&#10;Fourth level&#10;Fifth level"/>
          <p:cNvSpPr>
            <a:spLocks noGrp="1" noChangeArrowheads="1"/>
          </p:cNvSpPr>
          <p:nvPr>
            <p:ph type="body" idx="1"/>
          </p:nvPr>
        </p:nvSpPr>
        <p:spPr>
          <a:xfrm>
            <a:off x="1" y="1600200"/>
            <a:ext cx="5105400" cy="5257800"/>
          </a:xfrm>
        </p:spPr>
        <p:txBody>
          <a:bodyPr/>
          <a:lstStyle/>
          <a:p>
            <a:pPr eaLnBrk="1" hangingPunct="1"/>
            <a:r>
              <a:rPr lang="en-US" sz="2800" b="1" dirty="0" smtClean="0"/>
              <a:t>Matthew 13:31</a:t>
            </a:r>
            <a:r>
              <a:rPr lang="en-US" sz="2800" dirty="0" smtClean="0"/>
              <a:t>  </a:t>
            </a:r>
            <a:r>
              <a:rPr lang="en-US" sz="2800" dirty="0"/>
              <a:t>He gave</a:t>
            </a:r>
            <a:r>
              <a:rPr lang="en-US" sz="2800" baseline="30000" dirty="0"/>
              <a:t> </a:t>
            </a:r>
            <a:r>
              <a:rPr lang="en-US" sz="2800" dirty="0" smtClean="0"/>
              <a:t> </a:t>
            </a:r>
            <a:r>
              <a:rPr lang="en-US" sz="2800" dirty="0"/>
              <a:t>them another parable:</a:t>
            </a:r>
            <a:r>
              <a:rPr lang="en-US" sz="2800" baseline="30000" dirty="0"/>
              <a:t> </a:t>
            </a:r>
            <a:r>
              <a:rPr lang="en-US" sz="2800" dirty="0" smtClean="0"/>
              <a:t> </a:t>
            </a:r>
            <a:r>
              <a:rPr lang="en-US" sz="2800" dirty="0"/>
              <a:t>“The kingdom of heaven is like a mustard seed</a:t>
            </a:r>
            <a:r>
              <a:rPr lang="en-US" sz="2800" baseline="30000" dirty="0"/>
              <a:t> </a:t>
            </a:r>
            <a:r>
              <a:rPr lang="en-US" sz="2800" dirty="0" smtClean="0"/>
              <a:t>that </a:t>
            </a:r>
            <a:r>
              <a:rPr lang="en-US" sz="2800" dirty="0"/>
              <a:t>a man took and sowed in his field. 13:32 It is the smallest of all the seeds, but when it has grown it is the greatest garden plant and becomes a tree</a:t>
            </a:r>
            <a:r>
              <a:rPr lang="en-US" sz="2800" dirty="0" smtClean="0"/>
              <a:t>, </a:t>
            </a:r>
            <a:r>
              <a:rPr lang="en-US" sz="2800" dirty="0"/>
              <a:t>so that the wild birds</a:t>
            </a:r>
            <a:r>
              <a:rPr lang="en-US" sz="2800" baseline="30000" dirty="0"/>
              <a:t>  </a:t>
            </a:r>
            <a:r>
              <a:rPr lang="en-US" sz="2800" dirty="0"/>
              <a:t> come and nest in its branches</a:t>
            </a:r>
            <a:r>
              <a:rPr lang="en-US" sz="2800" dirty="0" smtClean="0"/>
              <a:t>.”</a:t>
            </a:r>
            <a:endParaRPr lang="en-US" sz="2800" baseline="30000" dirty="0" smtClean="0"/>
          </a:p>
          <a:p>
            <a:pPr eaLnBrk="1" hangingPunct="1"/>
            <a:endParaRPr lang="en-US" sz="2800" dirty="0" smtClean="0"/>
          </a:p>
          <a:p>
            <a:pPr eaLnBrk="1" hangingPunct="1">
              <a:buFont typeface="Wingdings" pitchFamily="2" charset="2"/>
              <a:buNone/>
            </a:pPr>
            <a:endParaRPr lang="en-US" sz="2800" dirty="0" smtClean="0">
              <a:latin typeface="Bwgrkn" pitchFamily="2" charset="0"/>
            </a:endParaRPr>
          </a:p>
          <a:p>
            <a:pPr eaLnBrk="1" hangingPunct="1"/>
            <a:endParaRPr lang="en-US" sz="2800" dirty="0" smtClean="0">
              <a:latin typeface="Bwgrkn" pitchFamily="2" charset="0"/>
            </a:endParaRPr>
          </a:p>
          <a:p>
            <a:pPr eaLnBrk="1" hangingPunct="1">
              <a:buFont typeface="Wingdings" pitchFamily="2" charset="2"/>
              <a:buNone/>
            </a:pPr>
            <a:endParaRPr lang="en-US" sz="2800" dirty="0" smtClean="0"/>
          </a:p>
        </p:txBody>
      </p:sp>
      <p:pic>
        <p:nvPicPr>
          <p:cNvPr id="6146" name="Picture 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organicspicelovers.com/wp-content/uploads/2011/05/MustardS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962400"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269777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60375" y="381000"/>
            <a:ext cx="8226425" cy="1143000"/>
          </a:xfrm>
        </p:spPr>
        <p:txBody>
          <a:bodyPr/>
          <a:lstStyle/>
          <a:p>
            <a:pPr eaLnBrk="1" hangingPunct="1"/>
            <a:r>
              <a:rPr lang="en-US" sz="4000" b="1" dirty="0">
                <a:solidFill>
                  <a:srgbClr val="FFFF00"/>
                </a:solidFill>
              </a:rPr>
              <a:t>Alleged Scientific Discrepancy</a:t>
            </a:r>
            <a:endParaRPr lang="en-US" sz="4000" dirty="0" smtClean="0"/>
          </a:p>
        </p:txBody>
      </p:sp>
      <p:sp>
        <p:nvSpPr>
          <p:cNvPr id="21508" name="Rectangle 3" descr="Rectangle: Click to edit Master text styles&#10;Second level&#10;Third level&#10;Fourth level&#10;Fifth level"/>
          <p:cNvSpPr>
            <a:spLocks noGrp="1" noChangeArrowheads="1"/>
          </p:cNvSpPr>
          <p:nvPr>
            <p:ph type="body" idx="1"/>
          </p:nvPr>
        </p:nvSpPr>
        <p:spPr>
          <a:xfrm>
            <a:off x="0" y="1600200"/>
            <a:ext cx="9143999" cy="4525963"/>
          </a:xfrm>
        </p:spPr>
        <p:txBody>
          <a:bodyPr/>
          <a:lstStyle/>
          <a:p>
            <a:pPr eaLnBrk="1" hangingPunct="1"/>
            <a:endParaRPr lang="en-US" sz="2800" dirty="0" smtClean="0"/>
          </a:p>
          <a:p>
            <a:r>
              <a:rPr lang="en-US" sz="2800" b="1" dirty="0">
                <a:solidFill>
                  <a:schemeClr val="bg1">
                    <a:lumMod val="60000"/>
                    <a:lumOff val="40000"/>
                  </a:schemeClr>
                </a:solidFill>
              </a:rPr>
              <a:t>Veracity of inerrancy problem for some: The wild </a:t>
            </a:r>
            <a:r>
              <a:rPr lang="en-US" sz="2800" b="1" dirty="0" smtClean="0">
                <a:solidFill>
                  <a:schemeClr val="bg1">
                    <a:lumMod val="60000"/>
                    <a:lumOff val="40000"/>
                  </a:schemeClr>
                </a:solidFill>
              </a:rPr>
              <a:t>orchid seed </a:t>
            </a:r>
            <a:r>
              <a:rPr lang="en-US" sz="2800" b="1" dirty="0">
                <a:solidFill>
                  <a:schemeClr val="bg1">
                    <a:lumMod val="60000"/>
                    <a:lumOff val="40000"/>
                  </a:schemeClr>
                </a:solidFill>
              </a:rPr>
              <a:t>is smaller</a:t>
            </a:r>
            <a:r>
              <a:rPr lang="en-US" sz="2800" b="1" dirty="0" smtClean="0">
                <a:solidFill>
                  <a:schemeClr val="bg1">
                    <a:lumMod val="60000"/>
                    <a:lumOff val="40000"/>
                  </a:schemeClr>
                </a:solidFill>
              </a:rPr>
              <a:t>.</a:t>
            </a:r>
          </a:p>
          <a:p>
            <a:pPr lvl="1"/>
            <a:r>
              <a:rPr lang="en-US" sz="2800" dirty="0" smtClean="0"/>
              <a:t>The statement is proverbial </a:t>
            </a:r>
          </a:p>
          <a:p>
            <a:pPr lvl="1"/>
            <a:r>
              <a:rPr lang="en-US" sz="2800" dirty="0" smtClean="0"/>
              <a:t>Jesus is referring only to sown seeds; The wild orchid is not a sown agricultural seed.</a:t>
            </a:r>
          </a:p>
          <a:p>
            <a:pPr lvl="1"/>
            <a:r>
              <a:rPr lang="en-US" sz="2800" dirty="0" smtClean="0"/>
              <a:t>Within the Judean world view in their context it was the smallest seed</a:t>
            </a:r>
          </a:p>
          <a:p>
            <a:pPr eaLnBrk="1" hangingPunct="1">
              <a:buFont typeface="Wingdings" pitchFamily="2" charset="2"/>
              <a:buNone/>
            </a:pPr>
            <a:endParaRPr lang="en-US" sz="2800" dirty="0" smtClean="0">
              <a:latin typeface="Bwgrkn" pitchFamily="2" charset="0"/>
            </a:endParaRPr>
          </a:p>
          <a:p>
            <a:pPr eaLnBrk="1" hangingPunct="1"/>
            <a:endParaRPr lang="en-US" sz="2800" dirty="0" smtClean="0">
              <a:latin typeface="Bwgrkn" pitchFamily="2" charset="0"/>
            </a:endParaRPr>
          </a:p>
          <a:p>
            <a:pPr eaLnBrk="1" hangingPunct="1">
              <a:buFont typeface="Wingdings" pitchFamily="2" charset="2"/>
              <a:buNone/>
            </a:pPr>
            <a:endParaRPr lang="en-US" sz="2800" dirty="0" smtClean="0"/>
          </a:p>
        </p:txBody>
      </p:sp>
      <p:pic>
        <p:nvPicPr>
          <p:cNvPr id="5122" name="Picture 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206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730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62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7778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474117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xEl>
                                              <p:pRg st="2" end="2"/>
                                            </p:txEl>
                                          </p:spTgt>
                                        </p:tgtEl>
                                        <p:attrNameLst>
                                          <p:attrName>style.visibility</p:attrName>
                                        </p:attrNameLst>
                                      </p:cBhvr>
                                      <p:to>
                                        <p:strVal val="visible"/>
                                      </p:to>
                                    </p:set>
                                    <p:anim calcmode="lin" valueType="num">
                                      <p:cBhvr additive="base">
                                        <p:cTn id="7"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8">
                                            <p:txEl>
                                              <p:pRg st="3" end="3"/>
                                            </p:txEl>
                                          </p:spTgt>
                                        </p:tgtEl>
                                        <p:attrNameLst>
                                          <p:attrName>style.visibility</p:attrName>
                                        </p:attrNameLst>
                                      </p:cBhvr>
                                      <p:to>
                                        <p:strVal val="visible"/>
                                      </p:to>
                                    </p:set>
                                    <p:anim calcmode="lin" valueType="num">
                                      <p:cBhvr additive="base">
                                        <p:cTn id="13" dur="500" fill="hold"/>
                                        <p:tgtEl>
                                          <p:spTgt spid="2150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8">
                                            <p:txEl>
                                              <p:pRg st="4" end="4"/>
                                            </p:txEl>
                                          </p:spTgt>
                                        </p:tgtEl>
                                        <p:attrNameLst>
                                          <p:attrName>style.visibility</p:attrName>
                                        </p:attrNameLst>
                                      </p:cBhvr>
                                      <p:to>
                                        <p:strVal val="visible"/>
                                      </p:to>
                                    </p:set>
                                    <p:anim calcmode="lin" valueType="num">
                                      <p:cBhvr additive="base">
                                        <p:cTn id="19" dur="500" fill="hold"/>
                                        <p:tgtEl>
                                          <p:spTgt spid="2150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55575" y="381000"/>
            <a:ext cx="8988425" cy="1143000"/>
          </a:xfrm>
        </p:spPr>
        <p:txBody>
          <a:bodyPr/>
          <a:lstStyle/>
          <a:p>
            <a:pPr eaLnBrk="1" hangingPunct="1"/>
            <a:r>
              <a:rPr lang="en-US" sz="3600" b="1" dirty="0" smtClean="0">
                <a:solidFill>
                  <a:srgbClr val="FFFF00"/>
                </a:solidFill>
              </a:rPr>
              <a:t>Once Alleged Historical Discrepancies</a:t>
            </a:r>
            <a:endParaRPr lang="en-US" sz="3600" dirty="0" smtClean="0"/>
          </a:p>
        </p:txBody>
      </p:sp>
      <p:sp>
        <p:nvSpPr>
          <p:cNvPr id="21508" name="Rectangle 3" descr="Rectangle: Click to edit Master text styles&#10;Second level&#10;Third level&#10;Fourth level&#10;Fifth level"/>
          <p:cNvSpPr>
            <a:spLocks noGrp="1" noChangeArrowheads="1"/>
          </p:cNvSpPr>
          <p:nvPr>
            <p:ph type="body" idx="1"/>
          </p:nvPr>
        </p:nvSpPr>
        <p:spPr>
          <a:xfrm>
            <a:off x="0" y="1600200"/>
            <a:ext cx="9143999" cy="4525963"/>
          </a:xfrm>
        </p:spPr>
        <p:txBody>
          <a:bodyPr/>
          <a:lstStyle/>
          <a:p>
            <a:pPr eaLnBrk="1" hangingPunct="1"/>
            <a:endParaRPr lang="en-US" sz="2800" dirty="0" smtClean="0"/>
          </a:p>
          <a:p>
            <a:r>
              <a:rPr lang="en-US" sz="2800" dirty="0" smtClean="0"/>
              <a:t>Prior to the advent of the </a:t>
            </a:r>
            <a:r>
              <a:rPr lang="en-US" sz="2800" dirty="0"/>
              <a:t>a</a:t>
            </a:r>
            <a:r>
              <a:rPr lang="en-US" sz="2800" dirty="0" smtClean="0"/>
              <a:t>rcheological era of the 19 and 20</a:t>
            </a:r>
            <a:r>
              <a:rPr lang="en-US" sz="2800" baseline="30000" dirty="0" smtClean="0"/>
              <a:t>th</a:t>
            </a:r>
            <a:r>
              <a:rPr lang="en-US" sz="2800" dirty="0" smtClean="0"/>
              <a:t> centuries critics often called into question the historicity of the Bible especially the OT in terms of places, peoples and events.</a:t>
            </a:r>
          </a:p>
          <a:p>
            <a:r>
              <a:rPr lang="en-US" sz="2800" dirty="0" smtClean="0"/>
              <a:t>However, over time archeological discoveries have often silenced specific historical criticism.</a:t>
            </a:r>
          </a:p>
          <a:p>
            <a:pPr eaLnBrk="1" hangingPunct="1">
              <a:buFont typeface="Wingdings" pitchFamily="2" charset="2"/>
              <a:buNone/>
            </a:pPr>
            <a:endParaRPr lang="en-US" sz="2800" dirty="0" smtClean="0">
              <a:latin typeface="Bwgrkn" pitchFamily="2" charset="0"/>
            </a:endParaRPr>
          </a:p>
          <a:p>
            <a:pPr eaLnBrk="1" hangingPunct="1"/>
            <a:endParaRPr lang="en-US" sz="2800" dirty="0" smtClean="0">
              <a:latin typeface="Bwgrkn" pitchFamily="2" charset="0"/>
            </a:endParaRPr>
          </a:p>
          <a:p>
            <a:pPr eaLnBrk="1" hangingPunct="1">
              <a:buFont typeface="Wingdings" pitchFamily="2" charset="2"/>
              <a:buNone/>
            </a:pPr>
            <a:endParaRPr lang="en-US" sz="2800" dirty="0" smtClean="0"/>
          </a:p>
        </p:txBody>
      </p:sp>
      <p:pic>
        <p:nvPicPr>
          <p:cNvPr id="5122" name="Picture 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206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730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62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7778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010203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 calcmode="lin" valueType="num">
                                      <p:cBhvr additive="base">
                                        <p:cTn id="7"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Effect transition="in" filter="fade">
                                      <p:cBhvr>
                                        <p:cTn id="13" dur="500"/>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 y="381000"/>
            <a:ext cx="9144000" cy="1143000"/>
          </a:xfrm>
        </p:spPr>
        <p:txBody>
          <a:bodyPr/>
          <a:lstStyle/>
          <a:p>
            <a:pPr eaLnBrk="1" hangingPunct="1"/>
            <a:r>
              <a:rPr lang="en-US" sz="2800" b="1" dirty="0" smtClean="0">
                <a:solidFill>
                  <a:srgbClr val="FFFF00"/>
                </a:solidFill>
              </a:rPr>
              <a:t>Three Examples of (Once) Alleged Historical Discrepancies (validated by archeological finds)</a:t>
            </a:r>
            <a:endParaRPr lang="en-US" sz="2800" dirty="0" smtClean="0"/>
          </a:p>
        </p:txBody>
      </p:sp>
      <p:sp>
        <p:nvSpPr>
          <p:cNvPr id="21508" name="Rectangle 3" descr="Rectangle: Click to edit Master text styles&#10;Second level&#10;Third level&#10;Fourth level&#10;Fifth level"/>
          <p:cNvSpPr>
            <a:spLocks noGrp="1" noChangeArrowheads="1"/>
          </p:cNvSpPr>
          <p:nvPr>
            <p:ph type="body" idx="1"/>
          </p:nvPr>
        </p:nvSpPr>
        <p:spPr>
          <a:xfrm>
            <a:off x="0" y="1143000"/>
            <a:ext cx="9143999" cy="4983163"/>
          </a:xfrm>
        </p:spPr>
        <p:txBody>
          <a:bodyPr/>
          <a:lstStyle/>
          <a:p>
            <a:pPr eaLnBrk="1" hangingPunct="1"/>
            <a:endParaRPr lang="en-US" sz="2800" dirty="0" smtClean="0"/>
          </a:p>
          <a:p>
            <a:r>
              <a:rPr lang="en-US" sz="2800" b="1" dirty="0" smtClean="0">
                <a:solidFill>
                  <a:schemeClr val="bg1">
                    <a:lumMod val="60000"/>
                    <a:lumOff val="40000"/>
                  </a:schemeClr>
                </a:solidFill>
              </a:rPr>
              <a:t>The Hittite Empire</a:t>
            </a:r>
          </a:p>
          <a:p>
            <a:pPr lvl="1"/>
            <a:r>
              <a:rPr lang="en-US" sz="2000" b="1" dirty="0" smtClean="0"/>
              <a:t>In 1876 and later in 1906 evidence of the Hittite capital and language was discovered at </a:t>
            </a:r>
            <a:r>
              <a:rPr lang="en-US" sz="2000" b="1" dirty="0" err="1" smtClean="0"/>
              <a:t>Boghaz-koy</a:t>
            </a:r>
            <a:r>
              <a:rPr lang="en-US" sz="2000" b="1" dirty="0" smtClean="0"/>
              <a:t> in modern Turkey.</a:t>
            </a:r>
          </a:p>
          <a:p>
            <a:r>
              <a:rPr lang="en-US" sz="2800" b="1" dirty="0" smtClean="0">
                <a:solidFill>
                  <a:schemeClr val="bg1">
                    <a:lumMod val="60000"/>
                    <a:lumOff val="40000"/>
                  </a:schemeClr>
                </a:solidFill>
              </a:rPr>
              <a:t>The Cities of Sodom and Gomorrah</a:t>
            </a:r>
          </a:p>
          <a:p>
            <a:pPr lvl="1"/>
            <a:r>
              <a:rPr lang="en-US" sz="2000" b="1" dirty="0" smtClean="0"/>
              <a:t>Starting in 1924 excavations were done in the area of the Dead Sea and evidence of cities which had been burned is present during the time of the biblical account. </a:t>
            </a:r>
          </a:p>
          <a:p>
            <a:r>
              <a:rPr lang="en-US" sz="2800" b="1" dirty="0" smtClean="0">
                <a:solidFill>
                  <a:schemeClr val="bg1">
                    <a:lumMod val="60000"/>
                    <a:lumOff val="40000"/>
                  </a:schemeClr>
                </a:solidFill>
              </a:rPr>
              <a:t>King David</a:t>
            </a:r>
          </a:p>
          <a:p>
            <a:pPr lvl="1"/>
            <a:r>
              <a:rPr lang="en-US" sz="2000" b="1" dirty="0" smtClean="0"/>
              <a:t>In 1993 at Tel Dan in Northern Israel a 9</a:t>
            </a:r>
            <a:r>
              <a:rPr lang="en-US" sz="2000" b="1" baseline="30000" dirty="0" smtClean="0"/>
              <a:t>th</a:t>
            </a:r>
            <a:r>
              <a:rPr lang="en-US" sz="2000" b="1" dirty="0" smtClean="0"/>
              <a:t> century BC inscription was discovered referring to the “King of Israel” and the “House of David.”</a:t>
            </a:r>
          </a:p>
          <a:p>
            <a:r>
              <a:rPr lang="en-US" sz="1800" dirty="0" smtClean="0"/>
              <a:t>See Patrick </a:t>
            </a:r>
            <a:r>
              <a:rPr lang="en-US" sz="1800" dirty="0" err="1" smtClean="0"/>
              <a:t>Zukeran</a:t>
            </a:r>
            <a:r>
              <a:rPr lang="en-US" sz="1800" dirty="0"/>
              <a:t>, http://bible.org/article/archaeology-and-old-testament</a:t>
            </a:r>
            <a:endParaRPr lang="en-US" sz="1800" dirty="0" smtClean="0"/>
          </a:p>
          <a:p>
            <a:pPr eaLnBrk="1" hangingPunct="1">
              <a:buFont typeface="Wingdings" pitchFamily="2" charset="2"/>
              <a:buNone/>
            </a:pPr>
            <a:endParaRPr lang="en-US" sz="2800" dirty="0" smtClean="0">
              <a:latin typeface="Bwgrkn" pitchFamily="2" charset="0"/>
            </a:endParaRPr>
          </a:p>
          <a:p>
            <a:pPr eaLnBrk="1" hangingPunct="1"/>
            <a:endParaRPr lang="en-US" sz="2800" dirty="0" smtClean="0">
              <a:latin typeface="Bwgrkn" pitchFamily="2" charset="0"/>
            </a:endParaRPr>
          </a:p>
          <a:p>
            <a:pPr eaLnBrk="1" hangingPunct="1">
              <a:buFont typeface="Wingdings" pitchFamily="2" charset="2"/>
              <a:buNone/>
            </a:pPr>
            <a:endParaRPr lang="en-US" sz="2800" dirty="0" smtClean="0"/>
          </a:p>
        </p:txBody>
      </p:sp>
      <p:pic>
        <p:nvPicPr>
          <p:cNvPr id="5122" name="Picture 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206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730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62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7778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462036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 calcmode="lin" valueType="num">
                                      <p:cBhvr additive="base">
                                        <p:cTn id="7"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 calcmode="lin" valueType="num">
                                      <p:cBhvr additive="base">
                                        <p:cTn id="13"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animEffect transition="in" filter="barn(inVertical)">
                                      <p:cBhvr>
                                        <p:cTn id="27" dur="500"/>
                                        <p:tgtEl>
                                          <p:spTgt spid="2150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508">
                                            <p:txEl>
                                              <p:pRg st="6" end="6"/>
                                            </p:txEl>
                                          </p:spTgt>
                                        </p:tgtEl>
                                        <p:attrNameLst>
                                          <p:attrName>style.visibility</p:attrName>
                                        </p:attrNameLst>
                                      </p:cBhvr>
                                      <p:to>
                                        <p:strVal val="visible"/>
                                      </p:to>
                                    </p:set>
                                    <p:animEffect transition="in" filter="barn(inVertical)">
                                      <p:cBhvr>
                                        <p:cTn id="32" dur="500"/>
                                        <p:tgtEl>
                                          <p:spTgt spid="215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William F. Albright</a:t>
            </a:r>
            <a:endParaRPr lang="en-US" b="1" dirty="0">
              <a:solidFill>
                <a:srgbClr val="FFFF00"/>
              </a:solidFill>
            </a:endParaRPr>
          </a:p>
        </p:txBody>
      </p:sp>
      <p:sp>
        <p:nvSpPr>
          <p:cNvPr id="3" name="Content Placeholder 2"/>
          <p:cNvSpPr>
            <a:spLocks noGrp="1"/>
          </p:cNvSpPr>
          <p:nvPr>
            <p:ph idx="1"/>
          </p:nvPr>
        </p:nvSpPr>
        <p:spPr>
          <a:xfrm>
            <a:off x="0" y="1600200"/>
            <a:ext cx="6019799" cy="4525963"/>
          </a:xfrm>
        </p:spPr>
        <p:txBody>
          <a:bodyPr/>
          <a:lstStyle/>
          <a:p>
            <a:r>
              <a:rPr lang="en-US" sz="3200" dirty="0" smtClean="0"/>
              <a:t>Prominent Archeologist and professor at John Hopkins (1930-1958)</a:t>
            </a:r>
          </a:p>
          <a:p>
            <a:r>
              <a:rPr lang="en-US" sz="3200" dirty="0" smtClean="0"/>
              <a:t>"</a:t>
            </a:r>
            <a:r>
              <a:rPr lang="en-US" sz="3200" dirty="0"/>
              <a:t>There can be no doubt that archaeology has confirmed the substantial historicity of Old Testament tradition." </a:t>
            </a:r>
            <a:r>
              <a:rPr lang="en-US" dirty="0" smtClean="0"/>
              <a:t>– </a:t>
            </a:r>
            <a:r>
              <a:rPr lang="en-US" sz="1600" dirty="0" smtClean="0"/>
              <a:t>(William </a:t>
            </a:r>
            <a:r>
              <a:rPr lang="en-US" sz="1600" dirty="0"/>
              <a:t>F. Albright, Archaeology and the Religions of Israel. Johns Hopkins University Press, Baltimore, 1956, p. 176</a:t>
            </a:r>
            <a:r>
              <a:rPr lang="en-US" sz="1600" dirty="0" smtClean="0"/>
              <a:t>.)</a:t>
            </a:r>
            <a:endParaRPr lang="en-US" sz="1600"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
        <p:nvSpPr>
          <p:cNvPr id="5" name="Rectangle 4"/>
          <p:cNvSpPr/>
          <p:nvPr/>
        </p:nvSpPr>
        <p:spPr>
          <a:xfrm>
            <a:off x="381000" y="4259997"/>
            <a:ext cx="3657600" cy="461665"/>
          </a:xfrm>
          <a:prstGeom prst="rect">
            <a:avLst/>
          </a:prstGeom>
        </p:spPr>
        <p:txBody>
          <a:bodyPr wrap="square">
            <a:spAutoFit/>
          </a:bodyPr>
          <a:lstStyle/>
          <a:p>
            <a:r>
              <a:rPr lang="en-US" sz="2400" dirty="0" smtClean="0"/>
              <a:t>"</a:t>
            </a:r>
            <a:endParaRPr lang="en-US" sz="2400" dirty="0"/>
          </a:p>
        </p:txBody>
      </p:sp>
      <p:pic>
        <p:nvPicPr>
          <p:cNvPr id="1026" name="Picture 2" descr="https://encrypted-tbn1.google.com/images?q=tbn:ANd9GcRc_YFSvxSLIDBtMZu_9GgG28mw5_WnsXuX2FH_ijbPqkeU95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3276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3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Nelson </a:t>
            </a:r>
            <a:r>
              <a:rPr lang="en-US" b="1" dirty="0" err="1" smtClean="0">
                <a:solidFill>
                  <a:srgbClr val="FFFF00"/>
                </a:solidFill>
              </a:rPr>
              <a:t>Glueck</a:t>
            </a:r>
            <a:r>
              <a:rPr lang="en-US" b="1" dirty="0" smtClean="0">
                <a:solidFill>
                  <a:srgbClr val="FFFF00"/>
                </a:solidFill>
              </a:rPr>
              <a:t>,  Archeologist and President of Hebrew Union College</a:t>
            </a:r>
            <a:endParaRPr lang="en-US" b="1" dirty="0">
              <a:solidFill>
                <a:srgbClr val="FFFF00"/>
              </a:solidFill>
            </a:endParaRPr>
          </a:p>
        </p:txBody>
      </p:sp>
      <p:sp>
        <p:nvSpPr>
          <p:cNvPr id="3" name="Content Placeholder 2"/>
          <p:cNvSpPr>
            <a:spLocks noGrp="1"/>
          </p:cNvSpPr>
          <p:nvPr>
            <p:ph idx="1"/>
          </p:nvPr>
        </p:nvSpPr>
        <p:spPr>
          <a:xfrm>
            <a:off x="1" y="1600200"/>
            <a:ext cx="5562599" cy="4525963"/>
          </a:xfrm>
        </p:spPr>
        <p:txBody>
          <a:bodyPr/>
          <a:lstStyle/>
          <a:p>
            <a:r>
              <a:rPr lang="en-US" dirty="0"/>
              <a:t>"It may be stated categorically that no archaeological discovery has ever controverted a Biblical reference. Scores of archaeological findings have been made which confirm in clear outline or exact detail historical statements in the Bible. And, by the same token, proper evaluation of Biblical description has often led to amazing discoveries." - Dr. Nelson </a:t>
            </a:r>
            <a:r>
              <a:rPr lang="en-US" dirty="0" err="1"/>
              <a:t>Glueck</a:t>
            </a:r>
            <a:r>
              <a:rPr lang="en-US" dirty="0"/>
              <a:t>, Rivers in the Desert, </a:t>
            </a:r>
            <a:r>
              <a:rPr lang="en-US" sz="1800" dirty="0"/>
              <a:t>(New York: Farrar, </a:t>
            </a:r>
            <a:r>
              <a:rPr lang="en-US" sz="1800" dirty="0" err="1"/>
              <a:t>Strous</a:t>
            </a:r>
            <a:r>
              <a:rPr lang="en-US" sz="1800" dirty="0"/>
              <a:t> and Cudahy, </a:t>
            </a:r>
            <a:r>
              <a:rPr lang="en-US" sz="1800" dirty="0" smtClean="0"/>
              <a:t>1959, 136). </a:t>
            </a:r>
            <a:endParaRPr lang="en-US" sz="1800"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pic>
        <p:nvPicPr>
          <p:cNvPr id="2050" name="Picture 2" descr="http://upload.wikimedia.org/wikipedia/commons/thumb/b/ba/Nelson_Glueck.jpg/220px-Nelson_Glu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505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510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 y="274638"/>
            <a:ext cx="8682038" cy="1143000"/>
          </a:xfrm>
        </p:spPr>
        <p:txBody>
          <a:bodyPr/>
          <a:lstStyle/>
          <a:p>
            <a:pPr algn="ctr"/>
            <a:r>
              <a:rPr lang="en-US" altLang="en-US" b="1" dirty="0" smtClean="0">
                <a:solidFill>
                  <a:srgbClr val="FFFF00"/>
                </a:solidFill>
              </a:rPr>
              <a:t>Alleged Bible Contradictions</a:t>
            </a:r>
            <a:br>
              <a:rPr lang="en-US" altLang="en-US" b="1" dirty="0" smtClean="0">
                <a:solidFill>
                  <a:srgbClr val="FFFF00"/>
                </a:solidFill>
              </a:rPr>
            </a:br>
            <a:endParaRPr lang="en-US" altLang="en-US" b="1" dirty="0" smtClean="0">
              <a:solidFill>
                <a:srgbClr val="FFFF00"/>
              </a:solidFill>
            </a:endParaRPr>
          </a:p>
        </p:txBody>
      </p:sp>
      <p:sp>
        <p:nvSpPr>
          <p:cNvPr id="70659" name="Rectangle 3"/>
          <p:cNvSpPr>
            <a:spLocks noGrp="1" noChangeArrowheads="1"/>
          </p:cNvSpPr>
          <p:nvPr>
            <p:ph type="body" idx="1"/>
          </p:nvPr>
        </p:nvSpPr>
        <p:spPr>
          <a:xfrm>
            <a:off x="1" y="990600"/>
            <a:ext cx="5943599" cy="5135563"/>
          </a:xfrm>
        </p:spPr>
        <p:txBody>
          <a:bodyPr/>
          <a:lstStyle/>
          <a:p>
            <a:r>
              <a:rPr lang="en-US" altLang="en-US" b="1" dirty="0" smtClean="0">
                <a:solidFill>
                  <a:schemeClr val="bg1">
                    <a:lumMod val="60000"/>
                    <a:lumOff val="40000"/>
                  </a:schemeClr>
                </a:solidFill>
              </a:rPr>
              <a:t>Differences in parallel passages do not require actual contradictions</a:t>
            </a:r>
            <a:endParaRPr lang="en-US" altLang="ar-SA" b="1" dirty="0" smtClean="0">
              <a:solidFill>
                <a:schemeClr val="bg1">
                  <a:lumMod val="60000"/>
                  <a:lumOff val="40000"/>
                </a:schemeClr>
              </a:solidFill>
            </a:endParaRPr>
          </a:p>
          <a:p>
            <a:pPr lvl="1"/>
            <a:r>
              <a:rPr lang="en-US" altLang="ar-SA" i="1" u="sng" dirty="0" smtClean="0">
                <a:solidFill>
                  <a:schemeClr val="tx2"/>
                </a:solidFill>
              </a:rPr>
              <a:t>Harmonization</a:t>
            </a:r>
            <a:r>
              <a:rPr lang="en-US" altLang="ar-SA" dirty="0" smtClean="0"/>
              <a:t> and understanding that nature of historical reporting most often provides good solutions to differences.</a:t>
            </a:r>
          </a:p>
          <a:p>
            <a:pPr lvl="1"/>
            <a:r>
              <a:rPr lang="en-US" altLang="ar-SA" dirty="0" smtClean="0"/>
              <a:t>For example in a football game on a pass interference play one reporter states the cornerback bumped the receiver while another states the receiver bumped into the cornerback. Both statements while different may be true but they are being reported from a little different perspective.  </a:t>
            </a:r>
          </a:p>
          <a:p>
            <a:endParaRPr lang="en-US" altLang="ar-SA" dirty="0" smtClean="0"/>
          </a:p>
          <a:p>
            <a:r>
              <a:rPr lang="en-US" altLang="ar-SA" dirty="0" smtClean="0"/>
              <a:t> </a:t>
            </a:r>
          </a:p>
          <a:p>
            <a:endParaRPr lang="en-US" altLang="ar-SA"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pic>
        <p:nvPicPr>
          <p:cNvPr id="1026" name="Picture 2" descr="https://encrypted-tbn2.google.com/images?q=tbn:ANd9GcRD-7KFYiNoeybO7Rtt-GaJx43QicQm_hKTgss4kovGNqAzYBhi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70964"/>
            <a:ext cx="32004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108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 calcmode="lin" valueType="num">
                                      <p:cBhvr additive="base">
                                        <p:cTn id="7"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 calcmode="lin" valueType="num">
                                      <p:cBhvr additive="base">
                                        <p:cTn id="13"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 y="274638"/>
            <a:ext cx="8682038" cy="1143000"/>
          </a:xfrm>
        </p:spPr>
        <p:txBody>
          <a:bodyPr/>
          <a:lstStyle/>
          <a:p>
            <a:pPr algn="ctr"/>
            <a:r>
              <a:rPr lang="en-US" altLang="en-US" sz="3600" b="1" dirty="0" smtClean="0">
                <a:solidFill>
                  <a:srgbClr val="FFFF00"/>
                </a:solidFill>
              </a:rPr>
              <a:t>Alleged Bible Contradictions</a:t>
            </a:r>
            <a:r>
              <a:rPr lang="en-US" altLang="en-US" b="1" dirty="0" smtClean="0">
                <a:solidFill>
                  <a:srgbClr val="FFFF00"/>
                </a:solidFill>
              </a:rPr>
              <a:t/>
            </a:r>
            <a:br>
              <a:rPr lang="en-US" altLang="en-US" b="1" dirty="0" smtClean="0">
                <a:solidFill>
                  <a:srgbClr val="FFFF00"/>
                </a:solidFill>
              </a:rPr>
            </a:br>
            <a:endParaRPr lang="en-US" altLang="en-US" b="1" dirty="0" smtClean="0">
              <a:solidFill>
                <a:srgbClr val="FFFF00"/>
              </a:solidFill>
            </a:endParaRPr>
          </a:p>
        </p:txBody>
      </p:sp>
      <p:sp>
        <p:nvSpPr>
          <p:cNvPr id="70659" name="Rectangle 3"/>
          <p:cNvSpPr>
            <a:spLocks noGrp="1" noChangeArrowheads="1"/>
          </p:cNvSpPr>
          <p:nvPr>
            <p:ph type="body" idx="1"/>
          </p:nvPr>
        </p:nvSpPr>
        <p:spPr>
          <a:xfrm>
            <a:off x="-533399" y="990600"/>
            <a:ext cx="6324600" cy="5486400"/>
          </a:xfrm>
        </p:spPr>
        <p:txBody>
          <a:bodyPr/>
          <a:lstStyle/>
          <a:p>
            <a:pPr lvl="1"/>
            <a:r>
              <a:rPr lang="en-US" altLang="en-US" sz="3200" b="1" dirty="0" smtClean="0">
                <a:solidFill>
                  <a:schemeClr val="bg1">
                    <a:lumMod val="60000"/>
                    <a:lumOff val="40000"/>
                  </a:schemeClr>
                </a:solidFill>
              </a:rPr>
              <a:t>Two Blind Men or One?</a:t>
            </a:r>
            <a:endParaRPr lang="en-US" altLang="ar-SA" sz="3200" b="1" dirty="0" smtClean="0">
              <a:solidFill>
                <a:schemeClr val="bg1">
                  <a:lumMod val="60000"/>
                  <a:lumOff val="40000"/>
                </a:schemeClr>
              </a:solidFill>
            </a:endParaRPr>
          </a:p>
          <a:p>
            <a:pPr lvl="1"/>
            <a:r>
              <a:rPr lang="en-US" sz="2000" dirty="0" smtClean="0"/>
              <a:t>As </a:t>
            </a:r>
            <a:r>
              <a:rPr lang="en-US" sz="2000" dirty="0"/>
              <a:t>they were leaving Jericho,</a:t>
            </a:r>
            <a:r>
              <a:rPr lang="en-US" sz="2000" baseline="30000" dirty="0"/>
              <a:t> </a:t>
            </a:r>
            <a:r>
              <a:rPr lang="en-US" sz="2000" dirty="0" smtClean="0"/>
              <a:t>a </a:t>
            </a:r>
            <a:r>
              <a:rPr lang="en-US" sz="2000" dirty="0"/>
              <a:t>large crowd followed them. </a:t>
            </a:r>
            <a:r>
              <a:rPr lang="en-US" sz="2000" b="1" i="1" dirty="0" smtClean="0">
                <a:solidFill>
                  <a:schemeClr val="bg1">
                    <a:lumMod val="60000"/>
                    <a:lumOff val="40000"/>
                  </a:schemeClr>
                </a:solidFill>
              </a:rPr>
              <a:t>Two</a:t>
            </a:r>
            <a:r>
              <a:rPr lang="en-US" sz="2000" b="1" i="1" baseline="30000" dirty="0">
                <a:solidFill>
                  <a:schemeClr val="bg1">
                    <a:lumMod val="60000"/>
                    <a:lumOff val="40000"/>
                  </a:schemeClr>
                </a:solidFill>
              </a:rPr>
              <a:t> </a:t>
            </a:r>
            <a:r>
              <a:rPr lang="en-US" sz="2000" b="1" i="1" dirty="0">
                <a:solidFill>
                  <a:schemeClr val="bg1">
                    <a:lumMod val="60000"/>
                    <a:lumOff val="40000"/>
                  </a:schemeClr>
                </a:solidFill>
              </a:rPr>
              <a:t> blind men </a:t>
            </a:r>
            <a:r>
              <a:rPr lang="en-US" sz="2000" dirty="0"/>
              <a:t>were sitting by the road. When they heard that Jesus was passing by, they shouted</a:t>
            </a:r>
            <a:r>
              <a:rPr lang="en-US" sz="2000" dirty="0" smtClean="0"/>
              <a:t>,</a:t>
            </a:r>
            <a:r>
              <a:rPr lang="en-US" sz="2000" baseline="30000" dirty="0"/>
              <a:t> </a:t>
            </a:r>
            <a:r>
              <a:rPr lang="en-US" sz="2000" dirty="0"/>
              <a:t> “Have </a:t>
            </a:r>
            <a:r>
              <a:rPr lang="en-US" sz="2000" dirty="0" smtClean="0"/>
              <a:t>mercy</a:t>
            </a:r>
            <a:r>
              <a:rPr lang="en-US" sz="2000" baseline="30000" dirty="0"/>
              <a:t> </a:t>
            </a:r>
            <a:r>
              <a:rPr lang="en-US" sz="2000" dirty="0"/>
              <a:t> on us, Lord, Son of David</a:t>
            </a:r>
            <a:r>
              <a:rPr lang="en-US" sz="2000" dirty="0" smtClean="0"/>
              <a:t>!” (Matt 10:29-30)</a:t>
            </a:r>
          </a:p>
          <a:p>
            <a:pPr lvl="1"/>
            <a:r>
              <a:rPr lang="en-US" sz="2000" dirty="0" smtClean="0"/>
              <a:t>They </a:t>
            </a:r>
            <a:r>
              <a:rPr lang="en-US" sz="2000" dirty="0"/>
              <a:t>came to Jericho.</a:t>
            </a:r>
            <a:r>
              <a:rPr lang="en-US" sz="2000" baseline="30000" dirty="0"/>
              <a:t> </a:t>
            </a:r>
            <a:r>
              <a:rPr lang="en-US" sz="2000" dirty="0" smtClean="0"/>
              <a:t> </a:t>
            </a:r>
            <a:r>
              <a:rPr lang="en-US" sz="2000" dirty="0"/>
              <a:t>As Jesus</a:t>
            </a:r>
            <a:r>
              <a:rPr lang="en-US" sz="2000" baseline="30000" dirty="0"/>
              <a:t> </a:t>
            </a:r>
            <a:r>
              <a:rPr lang="en-US" sz="2000" dirty="0" smtClean="0"/>
              <a:t>and </a:t>
            </a:r>
            <a:r>
              <a:rPr lang="en-US" sz="2000" dirty="0"/>
              <a:t>his disciples and a large crowd were leaving Jericho, </a:t>
            </a:r>
            <a:r>
              <a:rPr lang="en-US" sz="2000" b="1" i="1" dirty="0" err="1">
                <a:solidFill>
                  <a:schemeClr val="bg1">
                    <a:lumMod val="60000"/>
                    <a:lumOff val="40000"/>
                  </a:schemeClr>
                </a:solidFill>
              </a:rPr>
              <a:t>Bartimaeus</a:t>
            </a:r>
            <a:r>
              <a:rPr lang="en-US" sz="2000" b="1" i="1" dirty="0">
                <a:solidFill>
                  <a:schemeClr val="bg1">
                    <a:lumMod val="60000"/>
                    <a:lumOff val="40000"/>
                  </a:schemeClr>
                </a:solidFill>
              </a:rPr>
              <a:t> the son of </a:t>
            </a:r>
            <a:r>
              <a:rPr lang="en-US" sz="2000" b="1" i="1" dirty="0" err="1">
                <a:solidFill>
                  <a:schemeClr val="bg1">
                    <a:lumMod val="60000"/>
                    <a:lumOff val="40000"/>
                  </a:schemeClr>
                </a:solidFill>
              </a:rPr>
              <a:t>Timaeus</a:t>
            </a:r>
            <a:r>
              <a:rPr lang="en-US" sz="2000" b="1" i="1" dirty="0">
                <a:solidFill>
                  <a:schemeClr val="bg1">
                    <a:lumMod val="60000"/>
                    <a:lumOff val="40000"/>
                  </a:schemeClr>
                </a:solidFill>
              </a:rPr>
              <a:t>, a blind beggar</a:t>
            </a:r>
            <a:r>
              <a:rPr lang="en-US" sz="2000" dirty="0"/>
              <a:t>, was sitting by the road</a:t>
            </a:r>
            <a:r>
              <a:rPr lang="en-US" sz="2000" dirty="0" smtClean="0"/>
              <a:t>. </a:t>
            </a:r>
            <a:r>
              <a:rPr lang="en-US" sz="2000" dirty="0"/>
              <a:t>When he heard that it was Jesus the Nazarene, he began to shout,</a:t>
            </a:r>
            <a:r>
              <a:rPr lang="en-US" sz="2000" baseline="30000" dirty="0"/>
              <a:t> </a:t>
            </a:r>
            <a:r>
              <a:rPr lang="en-US" sz="2000" dirty="0" smtClean="0"/>
              <a:t>“Jesus</a:t>
            </a:r>
            <a:r>
              <a:rPr lang="en-US" sz="2000" dirty="0"/>
              <a:t>, Son of David,</a:t>
            </a:r>
            <a:r>
              <a:rPr lang="en-US" sz="2000" baseline="30000" dirty="0"/>
              <a:t> </a:t>
            </a:r>
            <a:r>
              <a:rPr lang="en-US" sz="2000" dirty="0" smtClean="0"/>
              <a:t>have </a:t>
            </a:r>
            <a:r>
              <a:rPr lang="en-US" sz="2000" dirty="0"/>
              <a:t>mercy</a:t>
            </a:r>
            <a:r>
              <a:rPr lang="en-US" sz="2000" baseline="30000" dirty="0"/>
              <a:t> </a:t>
            </a:r>
            <a:r>
              <a:rPr lang="en-US" sz="2000" dirty="0" smtClean="0"/>
              <a:t>on </a:t>
            </a:r>
            <a:r>
              <a:rPr lang="en-US" sz="2000" dirty="0"/>
              <a:t>me</a:t>
            </a:r>
            <a:r>
              <a:rPr lang="en-US" sz="2000" dirty="0" smtClean="0"/>
              <a:t>! (Mark 10:46-47)””</a:t>
            </a:r>
            <a:r>
              <a:rPr lang="en-US" sz="2000" baseline="30000" dirty="0"/>
              <a:t> </a:t>
            </a:r>
            <a:endParaRPr lang="en-US" sz="2000" baseline="30000" dirty="0" smtClean="0"/>
          </a:p>
          <a:p>
            <a:pPr lvl="1"/>
            <a:endParaRPr lang="en-US" altLang="ar-SA" dirty="0" smtClean="0"/>
          </a:p>
          <a:p>
            <a:endParaRPr lang="en-US" altLang="ar-SA" dirty="0" smtClean="0"/>
          </a:p>
          <a:p>
            <a:r>
              <a:rPr lang="en-US" altLang="ar-SA" dirty="0" smtClean="0"/>
              <a:t> </a:t>
            </a:r>
          </a:p>
          <a:p>
            <a:endParaRPr lang="en-US" altLang="ar-SA"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pic>
        <p:nvPicPr>
          <p:cNvPr id="7" name="Picture 2" descr="http://3.bp.blogspot.com/-RZWtQ4vrLFg/UAfSyRRNQpI/AAAAAAAAAFw/XbLI69lTkxk/s640/healing%2B2%2Bblind%2B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1600200"/>
            <a:ext cx="340739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07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anim calcmode="lin" valueType="num">
                                      <p:cBhvr>
                                        <p:cTn id="8" dur="10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06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659">
                                            <p:txEl>
                                              <p:pRg st="2" end="2"/>
                                            </p:txEl>
                                          </p:spTgt>
                                        </p:tgtEl>
                                        <p:attrNameLst>
                                          <p:attrName>style.visibility</p:attrName>
                                        </p:attrNameLst>
                                      </p:cBhvr>
                                      <p:to>
                                        <p:strVal val="visible"/>
                                      </p:to>
                                    </p:set>
                                    <p:animEffect transition="in" filter="fade">
                                      <p:cBhvr>
                                        <p:cTn id="14" dur="1000"/>
                                        <p:tgtEl>
                                          <p:spTgt spid="70659">
                                            <p:txEl>
                                              <p:pRg st="2" end="2"/>
                                            </p:txEl>
                                          </p:spTgt>
                                        </p:tgtEl>
                                      </p:cBhvr>
                                    </p:animEffect>
                                    <p:anim calcmode="lin" valueType="num">
                                      <p:cBhvr>
                                        <p:cTn id="15" dur="10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06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smtClean="0">
                <a:solidFill>
                  <a:srgbClr val="FFFF00"/>
                </a:solidFill>
              </a:rPr>
              <a:t>Copyright Notice</a:t>
            </a:r>
          </a:p>
        </p:txBody>
      </p:sp>
      <p:sp>
        <p:nvSpPr>
          <p:cNvPr id="7171" name="Content Placeholder 2"/>
          <p:cNvSpPr>
            <a:spLocks noGrp="1"/>
          </p:cNvSpPr>
          <p:nvPr>
            <p:ph idx="1"/>
          </p:nvPr>
        </p:nvSpPr>
        <p:spPr>
          <a:xfrm>
            <a:off x="228600" y="1447800"/>
            <a:ext cx="8791575" cy="4678363"/>
          </a:xfrm>
        </p:spPr>
        <p:txBody>
          <a:bodyPr/>
          <a:lstStyle/>
          <a:p>
            <a:r>
              <a:rPr lang="en-US" altLang="en-US" sz="2000" dirty="0" smtClean="0"/>
              <a:t>You may download  this presentation  on your computer for personal study or you can print it or use it in a multimedia presentation for yourself and others as long as you give the printed material away and do not charge for it. In this case, </a:t>
            </a:r>
            <a:r>
              <a:rPr lang="en-US" altLang="en-US" sz="2000" b="1" dirty="0" smtClean="0"/>
              <a:t>free means free.</a:t>
            </a:r>
            <a:r>
              <a:rPr lang="en-US" altLang="en-US" sz="2000" dirty="0" smtClean="0"/>
              <a:t> It cannot be bundled with anything sold, nor can you charge for shipping, handling, or anything. It cannot be posted on other websites or servers. It is provided for personal study or for use in preparation and presentation of sermons, Sunday school classes, undergraduate or seminary religion classes or other non-commercial study.  Material in the presentation may  be edited (added to , deleted or changed) on the condition that no revision contradicts the Bible.org doctrinal statement and that substantive revisions are identified as being the work of a reviser and not that of Dr. Davis.</a:t>
            </a:r>
          </a:p>
        </p:txBody>
      </p:sp>
      <p:sp>
        <p:nvSpPr>
          <p:cNvPr id="4" name="Footer Placeholder 3"/>
          <p:cNvSpPr>
            <a:spLocks noGrp="1"/>
          </p:cNvSpPr>
          <p:nvPr>
            <p:ph type="ftr" sz="quarter" idx="11"/>
          </p:nvPr>
        </p:nvSpPr>
        <p:spPr/>
        <p:txBody>
          <a:bodyPr/>
          <a:lstStyle/>
          <a:p>
            <a:pPr>
              <a:defRPr/>
            </a:pPr>
            <a:r>
              <a:rPr lang="en-US" smtClean="0"/>
              <a:t>The Biblical Studies Foundation</a:t>
            </a:r>
            <a:endParaRPr lang="en-US"/>
          </a:p>
        </p:txBody>
      </p:sp>
    </p:spTree>
    <p:extLst>
      <p:ext uri="{BB962C8B-B14F-4D97-AF65-F5344CB8AC3E}">
        <p14:creationId xmlns:p14="http://schemas.microsoft.com/office/powerpoint/2010/main" val="1114076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 y="274638"/>
            <a:ext cx="8682038" cy="1143000"/>
          </a:xfrm>
        </p:spPr>
        <p:txBody>
          <a:bodyPr/>
          <a:lstStyle/>
          <a:p>
            <a:pPr algn="ctr"/>
            <a:r>
              <a:rPr lang="en-US" altLang="en-US" sz="3600" b="1" dirty="0" smtClean="0">
                <a:solidFill>
                  <a:srgbClr val="FFFF00"/>
                </a:solidFill>
              </a:rPr>
              <a:t>Alleged Bible Contradictions</a:t>
            </a:r>
            <a:r>
              <a:rPr lang="en-US" altLang="en-US" b="1" dirty="0" smtClean="0">
                <a:solidFill>
                  <a:srgbClr val="FFFF00"/>
                </a:solidFill>
              </a:rPr>
              <a:t/>
            </a:r>
            <a:br>
              <a:rPr lang="en-US" altLang="en-US" b="1" dirty="0" smtClean="0">
                <a:solidFill>
                  <a:srgbClr val="FFFF00"/>
                </a:solidFill>
              </a:rPr>
            </a:br>
            <a:endParaRPr lang="en-US" altLang="en-US" b="1" dirty="0" smtClean="0">
              <a:solidFill>
                <a:srgbClr val="FFFF00"/>
              </a:solidFill>
            </a:endParaRPr>
          </a:p>
        </p:txBody>
      </p:sp>
      <p:sp>
        <p:nvSpPr>
          <p:cNvPr id="70659" name="Rectangle 3"/>
          <p:cNvSpPr>
            <a:spLocks noGrp="1" noChangeArrowheads="1"/>
          </p:cNvSpPr>
          <p:nvPr>
            <p:ph type="body" idx="1"/>
          </p:nvPr>
        </p:nvSpPr>
        <p:spPr>
          <a:xfrm>
            <a:off x="-533399" y="990600"/>
            <a:ext cx="6248400" cy="5486400"/>
          </a:xfrm>
        </p:spPr>
        <p:txBody>
          <a:bodyPr/>
          <a:lstStyle/>
          <a:p>
            <a:pPr lvl="1"/>
            <a:r>
              <a:rPr lang="en-US" altLang="en-US" sz="3200" b="1" dirty="0" smtClean="0">
                <a:solidFill>
                  <a:schemeClr val="bg1">
                    <a:lumMod val="60000"/>
                    <a:lumOff val="40000"/>
                  </a:schemeClr>
                </a:solidFill>
              </a:rPr>
              <a:t>Harmonization?</a:t>
            </a:r>
            <a:endParaRPr lang="en-US" altLang="ar-SA" sz="3200" b="1" dirty="0" smtClean="0">
              <a:solidFill>
                <a:schemeClr val="bg1">
                  <a:lumMod val="60000"/>
                  <a:lumOff val="40000"/>
                </a:schemeClr>
              </a:solidFill>
            </a:endParaRPr>
          </a:p>
          <a:p>
            <a:pPr lvl="1"/>
            <a:r>
              <a:rPr lang="en-US" dirty="0" smtClean="0"/>
              <a:t>Mark chooses to focus on one of the blind men naming him.</a:t>
            </a:r>
          </a:p>
          <a:p>
            <a:pPr lvl="1"/>
            <a:r>
              <a:rPr lang="en-US" dirty="0" smtClean="0"/>
              <a:t>Matthew writing to a Jewish audience may wish to confirm the testimony of the blind men (Jesus = the son of David = a Messianic title) by the Jewish required number of at least  two (</a:t>
            </a:r>
            <a:r>
              <a:rPr lang="en-US" dirty="0" err="1" smtClean="0"/>
              <a:t>Deut</a:t>
            </a:r>
            <a:r>
              <a:rPr lang="en-US" dirty="0" smtClean="0"/>
              <a:t> 17:6).</a:t>
            </a:r>
          </a:p>
          <a:p>
            <a:pPr lvl="1"/>
            <a:r>
              <a:rPr lang="en-US" dirty="0" smtClean="0"/>
              <a:t>Because Mark reports that one blind man was healed it does not preclude that another blind man was healed on the same occasion. </a:t>
            </a:r>
          </a:p>
          <a:p>
            <a:pPr marL="457200" lvl="1" indent="0">
              <a:buNone/>
            </a:pPr>
            <a:r>
              <a:rPr lang="en-US" baseline="30000" dirty="0"/>
              <a:t> </a:t>
            </a:r>
            <a:endParaRPr lang="en-US" baseline="30000" dirty="0" smtClean="0"/>
          </a:p>
          <a:p>
            <a:pPr lvl="1"/>
            <a:endParaRPr lang="en-US" altLang="ar-SA" dirty="0" smtClean="0"/>
          </a:p>
          <a:p>
            <a:endParaRPr lang="en-US" altLang="ar-SA" dirty="0" smtClean="0"/>
          </a:p>
          <a:p>
            <a:r>
              <a:rPr lang="en-US" altLang="ar-SA" dirty="0" smtClean="0"/>
              <a:t> </a:t>
            </a:r>
          </a:p>
          <a:p>
            <a:endParaRPr lang="en-US" altLang="ar-SA"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pic>
        <p:nvPicPr>
          <p:cNvPr id="3074" name="Picture 2" descr="http://3.bp.blogspot.com/-RZWtQ4vrLFg/UAfSyRRNQpI/AAAAAAAAAFw/XbLI69lTkxk/s640/healing%2B2%2Bblind%2B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591" y="1600200"/>
            <a:ext cx="3352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06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wipe(down)">
                                      <p:cBhvr>
                                        <p:cTn id="7" dur="500"/>
                                        <p:tgtEl>
                                          <p:spTgt spid="706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wipe(down)">
                                      <p:cBhvr>
                                        <p:cTn id="12" dur="500"/>
                                        <p:tgtEl>
                                          <p:spTgt spid="706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animEffect transition="in" filter="barn(inVertical)">
                                      <p:cBhvr>
                                        <p:cTn id="17" dur="5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 y="274638"/>
            <a:ext cx="8682038" cy="1143000"/>
          </a:xfrm>
        </p:spPr>
        <p:txBody>
          <a:bodyPr/>
          <a:lstStyle/>
          <a:p>
            <a:pPr algn="ctr"/>
            <a:r>
              <a:rPr lang="en-US" altLang="en-US" sz="3600" b="1" dirty="0" smtClean="0">
                <a:solidFill>
                  <a:srgbClr val="FFFF00"/>
                </a:solidFill>
              </a:rPr>
              <a:t>Alleged Bible Contradictions</a:t>
            </a:r>
          </a:p>
        </p:txBody>
      </p:sp>
      <p:sp>
        <p:nvSpPr>
          <p:cNvPr id="70659" name="Rectangle 3"/>
          <p:cNvSpPr>
            <a:spLocks noGrp="1" noChangeArrowheads="1"/>
          </p:cNvSpPr>
          <p:nvPr>
            <p:ph type="body" idx="1"/>
          </p:nvPr>
        </p:nvSpPr>
        <p:spPr>
          <a:xfrm>
            <a:off x="0" y="1371600"/>
            <a:ext cx="9143999" cy="4754563"/>
          </a:xfrm>
        </p:spPr>
        <p:txBody>
          <a:bodyPr/>
          <a:lstStyle/>
          <a:p>
            <a:r>
              <a:rPr lang="en-US" altLang="ar-SA" sz="2800" b="1" dirty="0" smtClean="0">
                <a:solidFill>
                  <a:schemeClr val="bg1">
                    <a:lumMod val="60000"/>
                    <a:lumOff val="40000"/>
                  </a:schemeClr>
                </a:solidFill>
              </a:rPr>
              <a:t>How does one explain the following differences in Peter’s confession at </a:t>
            </a:r>
            <a:r>
              <a:rPr lang="en-US" altLang="ar-SA" sz="2800" b="1" dirty="0" err="1" smtClean="0">
                <a:solidFill>
                  <a:schemeClr val="bg1">
                    <a:lumMod val="60000"/>
                    <a:lumOff val="40000"/>
                  </a:schemeClr>
                </a:solidFill>
              </a:rPr>
              <a:t>Caesera</a:t>
            </a:r>
            <a:r>
              <a:rPr lang="en-US" altLang="ar-SA" sz="2800" b="1" dirty="0" smtClean="0">
                <a:solidFill>
                  <a:schemeClr val="bg1">
                    <a:lumMod val="60000"/>
                    <a:lumOff val="40000"/>
                  </a:schemeClr>
                </a:solidFill>
              </a:rPr>
              <a:t> </a:t>
            </a:r>
            <a:r>
              <a:rPr lang="en-US" altLang="ar-SA" sz="2800" b="1" dirty="0" err="1" smtClean="0">
                <a:solidFill>
                  <a:schemeClr val="bg1">
                    <a:lumMod val="60000"/>
                    <a:lumOff val="40000"/>
                  </a:schemeClr>
                </a:solidFill>
              </a:rPr>
              <a:t>Phillipi</a:t>
            </a:r>
            <a:r>
              <a:rPr lang="en-US" altLang="ar-SA" sz="2800" b="1" dirty="0" smtClean="0">
                <a:solidFill>
                  <a:schemeClr val="bg1">
                    <a:lumMod val="60000"/>
                    <a:lumOff val="40000"/>
                  </a:schemeClr>
                </a:solidFill>
              </a:rPr>
              <a:t>?</a:t>
            </a:r>
          </a:p>
          <a:p>
            <a:pPr lvl="1"/>
            <a:r>
              <a:rPr lang="en-US" altLang="ar-SA" sz="2000" dirty="0" smtClean="0"/>
              <a:t>Question</a:t>
            </a:r>
            <a:endParaRPr lang="en-US" altLang="ar-SA" sz="2000" dirty="0"/>
          </a:p>
          <a:p>
            <a:pPr lvl="3"/>
            <a:r>
              <a:rPr lang="en-US" altLang="ar-SA" sz="2000" dirty="0"/>
              <a:t>Mt 16:13: Who do people say the Son of Man is?”</a:t>
            </a:r>
          </a:p>
          <a:p>
            <a:pPr lvl="3"/>
            <a:r>
              <a:rPr lang="en-US" altLang="ar-SA" sz="2000" dirty="0"/>
              <a:t>Mk 8:27 “Who do people say I am?</a:t>
            </a:r>
          </a:p>
          <a:p>
            <a:pPr lvl="3"/>
            <a:r>
              <a:rPr lang="en-US" altLang="ar-SA" sz="2000" dirty="0" err="1"/>
              <a:t>Lk</a:t>
            </a:r>
            <a:r>
              <a:rPr lang="en-US" altLang="ar-SA" sz="2000" dirty="0"/>
              <a:t> 9:18 “Who do the crowds say I am?”</a:t>
            </a:r>
          </a:p>
          <a:p>
            <a:pPr lvl="1"/>
            <a:r>
              <a:rPr lang="en-US" altLang="ar-SA" sz="2000" dirty="0"/>
              <a:t>Answer</a:t>
            </a:r>
          </a:p>
          <a:p>
            <a:pPr lvl="3"/>
            <a:r>
              <a:rPr lang="en-US" altLang="ar-SA" sz="2000" dirty="0"/>
              <a:t>Mt 16:16 “You are the Christ, the Son of the living God</a:t>
            </a:r>
          </a:p>
          <a:p>
            <a:pPr lvl="3"/>
            <a:r>
              <a:rPr lang="en-US" altLang="ar-SA" sz="2000" dirty="0"/>
              <a:t>Mk 8:29 “You are the Christ”</a:t>
            </a:r>
          </a:p>
          <a:p>
            <a:pPr lvl="3"/>
            <a:r>
              <a:rPr lang="en-US" altLang="ar-SA" sz="2000" dirty="0" err="1"/>
              <a:t>Lk</a:t>
            </a:r>
            <a:r>
              <a:rPr lang="en-US" altLang="ar-SA" sz="2000" dirty="0"/>
              <a:t> 9:20 “The Christ of God</a:t>
            </a:r>
            <a:r>
              <a:rPr lang="en-US" altLang="ar-SA" sz="2000" dirty="0" smtClean="0"/>
              <a:t>”</a:t>
            </a:r>
          </a:p>
          <a:p>
            <a:pPr lvl="1"/>
            <a:r>
              <a:rPr lang="en-US" altLang="ar-SA" sz="2800" dirty="0" smtClean="0">
                <a:solidFill>
                  <a:schemeClr val="bg1">
                    <a:lumMod val="60000"/>
                    <a:lumOff val="40000"/>
                  </a:schemeClr>
                </a:solidFill>
              </a:rPr>
              <a:t>Sometimes the Bible authors </a:t>
            </a:r>
            <a:r>
              <a:rPr lang="en-US" altLang="ar-SA" sz="2800" dirty="0">
                <a:solidFill>
                  <a:schemeClr val="bg1">
                    <a:lumMod val="60000"/>
                    <a:lumOff val="40000"/>
                  </a:schemeClr>
                </a:solidFill>
              </a:rPr>
              <a:t>c</a:t>
            </a:r>
            <a:r>
              <a:rPr lang="en-US" altLang="ar-SA" sz="2800" dirty="0" smtClean="0">
                <a:solidFill>
                  <a:schemeClr val="bg1">
                    <a:lumMod val="60000"/>
                    <a:lumOff val="40000"/>
                  </a:schemeClr>
                </a:solidFill>
              </a:rPr>
              <a:t>ondense </a:t>
            </a:r>
            <a:r>
              <a:rPr lang="en-US" altLang="ar-SA" sz="2800" dirty="0">
                <a:solidFill>
                  <a:schemeClr val="bg1">
                    <a:lumMod val="60000"/>
                    <a:lumOff val="40000"/>
                  </a:schemeClr>
                </a:solidFill>
              </a:rPr>
              <a:t>s</a:t>
            </a:r>
            <a:r>
              <a:rPr lang="en-US" altLang="ar-SA" sz="2800" dirty="0" smtClean="0">
                <a:solidFill>
                  <a:schemeClr val="bg1">
                    <a:lumMod val="60000"/>
                    <a:lumOff val="40000"/>
                  </a:schemeClr>
                </a:solidFill>
              </a:rPr>
              <a:t>peeches and events. This is the nature of historical reporting. </a:t>
            </a:r>
            <a:endParaRPr lang="en-US" altLang="ar-SA" sz="2800" dirty="0">
              <a:solidFill>
                <a:schemeClr val="bg1">
                  <a:lumMod val="60000"/>
                  <a:lumOff val="40000"/>
                </a:schemeClr>
              </a:solidFill>
            </a:endParaRPr>
          </a:p>
          <a:p>
            <a:endParaRPr lang="en-US" altLang="ar-SA" dirty="0" smtClean="0"/>
          </a:p>
          <a:p>
            <a:endParaRPr lang="en-US" altLang="ar-SA" dirty="0" smtClean="0"/>
          </a:p>
          <a:p>
            <a:r>
              <a:rPr lang="en-US" altLang="ar-SA" dirty="0" smtClean="0"/>
              <a:t> </a:t>
            </a:r>
          </a:p>
          <a:p>
            <a:endParaRPr lang="en-US" altLang="ar-SA"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138996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500"/>
                                        <p:tgtEl>
                                          <p:spTgt spid="7065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59">
                                            <p:txEl>
                                              <p:pRg st="2" end="2"/>
                                            </p:txEl>
                                          </p:spTgt>
                                        </p:tgtEl>
                                        <p:attrNameLst>
                                          <p:attrName>style.visibility</p:attrName>
                                        </p:attrNameLst>
                                      </p:cBhvr>
                                      <p:to>
                                        <p:strVal val="visible"/>
                                      </p:to>
                                    </p:set>
                                    <p:animEffect transition="in" filter="fade">
                                      <p:cBhvr>
                                        <p:cTn id="10" dur="500"/>
                                        <p:tgtEl>
                                          <p:spTgt spid="7065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animEffect transition="in" filter="fade">
                                      <p:cBhvr>
                                        <p:cTn id="13" dur="500"/>
                                        <p:tgtEl>
                                          <p:spTgt spid="7065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0659">
                                            <p:txEl>
                                              <p:pRg st="4" end="4"/>
                                            </p:txEl>
                                          </p:spTgt>
                                        </p:tgtEl>
                                        <p:attrNameLst>
                                          <p:attrName>style.visibility</p:attrName>
                                        </p:attrNameLst>
                                      </p:cBhvr>
                                      <p:to>
                                        <p:strVal val="visible"/>
                                      </p:to>
                                    </p:set>
                                    <p:animEffect transition="in" filter="fade">
                                      <p:cBhvr>
                                        <p:cTn id="16" dur="500"/>
                                        <p:tgtEl>
                                          <p:spTgt spid="7065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0659">
                                            <p:txEl>
                                              <p:pRg st="5" end="5"/>
                                            </p:txEl>
                                          </p:spTgt>
                                        </p:tgtEl>
                                        <p:attrNameLst>
                                          <p:attrName>style.visibility</p:attrName>
                                        </p:attrNameLst>
                                      </p:cBhvr>
                                      <p:to>
                                        <p:strVal val="visible"/>
                                      </p:to>
                                    </p:set>
                                    <p:animEffect transition="in" filter="fade">
                                      <p:cBhvr>
                                        <p:cTn id="21" dur="1000"/>
                                        <p:tgtEl>
                                          <p:spTgt spid="70659">
                                            <p:txEl>
                                              <p:pRg st="5" end="5"/>
                                            </p:txEl>
                                          </p:spTgt>
                                        </p:tgtEl>
                                      </p:cBhvr>
                                    </p:animEffect>
                                    <p:anim calcmode="lin" valueType="num">
                                      <p:cBhvr>
                                        <p:cTn id="22" dur="10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0659">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0659">
                                            <p:txEl>
                                              <p:pRg st="6" end="6"/>
                                            </p:txEl>
                                          </p:spTgt>
                                        </p:tgtEl>
                                        <p:attrNameLst>
                                          <p:attrName>style.visibility</p:attrName>
                                        </p:attrNameLst>
                                      </p:cBhvr>
                                      <p:to>
                                        <p:strVal val="visible"/>
                                      </p:to>
                                    </p:set>
                                    <p:animEffect transition="in" filter="fade">
                                      <p:cBhvr>
                                        <p:cTn id="26" dur="1000"/>
                                        <p:tgtEl>
                                          <p:spTgt spid="70659">
                                            <p:txEl>
                                              <p:pRg st="6" end="6"/>
                                            </p:txEl>
                                          </p:spTgt>
                                        </p:tgtEl>
                                      </p:cBhvr>
                                    </p:animEffect>
                                    <p:anim calcmode="lin" valueType="num">
                                      <p:cBhvr>
                                        <p:cTn id="27" dur="10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0659">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0659">
                                            <p:txEl>
                                              <p:pRg st="7" end="7"/>
                                            </p:txEl>
                                          </p:spTgt>
                                        </p:tgtEl>
                                        <p:attrNameLst>
                                          <p:attrName>style.visibility</p:attrName>
                                        </p:attrNameLst>
                                      </p:cBhvr>
                                      <p:to>
                                        <p:strVal val="visible"/>
                                      </p:to>
                                    </p:set>
                                    <p:animEffect transition="in" filter="fade">
                                      <p:cBhvr>
                                        <p:cTn id="31" dur="1000"/>
                                        <p:tgtEl>
                                          <p:spTgt spid="70659">
                                            <p:txEl>
                                              <p:pRg st="7" end="7"/>
                                            </p:txEl>
                                          </p:spTgt>
                                        </p:tgtEl>
                                      </p:cBhvr>
                                    </p:animEffect>
                                    <p:anim calcmode="lin" valueType="num">
                                      <p:cBhvr>
                                        <p:cTn id="32" dur="1000" fill="hold"/>
                                        <p:tgtEl>
                                          <p:spTgt spid="70659">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70659">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0659">
                                            <p:txEl>
                                              <p:pRg st="8" end="8"/>
                                            </p:txEl>
                                          </p:spTgt>
                                        </p:tgtEl>
                                        <p:attrNameLst>
                                          <p:attrName>style.visibility</p:attrName>
                                        </p:attrNameLst>
                                      </p:cBhvr>
                                      <p:to>
                                        <p:strVal val="visible"/>
                                      </p:to>
                                    </p:set>
                                    <p:animEffect transition="in" filter="fade">
                                      <p:cBhvr>
                                        <p:cTn id="36" dur="1000"/>
                                        <p:tgtEl>
                                          <p:spTgt spid="70659">
                                            <p:txEl>
                                              <p:pRg st="8" end="8"/>
                                            </p:txEl>
                                          </p:spTgt>
                                        </p:tgtEl>
                                      </p:cBhvr>
                                    </p:animEffect>
                                    <p:anim calcmode="lin" valueType="num">
                                      <p:cBhvr>
                                        <p:cTn id="37" dur="1000" fill="hold"/>
                                        <p:tgtEl>
                                          <p:spTgt spid="70659">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7065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0659">
                                            <p:txEl>
                                              <p:pRg st="9" end="9"/>
                                            </p:txEl>
                                          </p:spTgt>
                                        </p:tgtEl>
                                        <p:attrNameLst>
                                          <p:attrName>style.visibility</p:attrName>
                                        </p:attrNameLst>
                                      </p:cBhvr>
                                      <p:to>
                                        <p:strVal val="visible"/>
                                      </p:to>
                                    </p:set>
                                    <p:animEffect transition="in" filter="wipe(down)">
                                      <p:cBhvr>
                                        <p:cTn id="43" dur="500"/>
                                        <p:tgtEl>
                                          <p:spTgt spid="706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533400"/>
            <a:ext cx="7772400" cy="1219200"/>
          </a:xfrm>
        </p:spPr>
        <p:txBody>
          <a:bodyPr/>
          <a:lstStyle/>
          <a:p>
            <a:r>
              <a:rPr lang="en-US" altLang="en-US" sz="4000" b="1" dirty="0">
                <a:solidFill>
                  <a:srgbClr val="FFFF00"/>
                </a:solidFill>
              </a:rPr>
              <a:t>Alleged Bible </a:t>
            </a:r>
            <a:r>
              <a:rPr lang="en-US" altLang="en-US" sz="4000" b="1" dirty="0" smtClean="0">
                <a:solidFill>
                  <a:srgbClr val="FFFF00"/>
                </a:solidFill>
              </a:rPr>
              <a:t>Contradictions</a:t>
            </a:r>
            <a:br>
              <a:rPr lang="en-US" altLang="en-US" sz="4000" b="1" dirty="0" smtClean="0">
                <a:solidFill>
                  <a:srgbClr val="FFFF00"/>
                </a:solidFill>
              </a:rPr>
            </a:br>
            <a:endParaRPr lang="en-US" altLang="en-US" sz="4000" dirty="0" smtClean="0"/>
          </a:p>
        </p:txBody>
      </p:sp>
      <p:sp>
        <p:nvSpPr>
          <p:cNvPr id="82947" name="Rectangle 3"/>
          <p:cNvSpPr>
            <a:spLocks noGrp="1" noChangeArrowheads="1"/>
          </p:cNvSpPr>
          <p:nvPr>
            <p:ph type="body" idx="1"/>
          </p:nvPr>
        </p:nvSpPr>
        <p:spPr>
          <a:xfrm>
            <a:off x="0" y="1676400"/>
            <a:ext cx="8153400" cy="4449763"/>
          </a:xfrm>
        </p:spPr>
        <p:txBody>
          <a:bodyPr/>
          <a:lstStyle/>
          <a:p>
            <a:pPr lvl="2"/>
            <a:r>
              <a:rPr lang="en-US" altLang="ar-SA" sz="2800" b="1" dirty="0" smtClean="0">
                <a:solidFill>
                  <a:schemeClr val="bg1">
                    <a:lumMod val="60000"/>
                    <a:lumOff val="40000"/>
                  </a:schemeClr>
                </a:solidFill>
              </a:rPr>
              <a:t>The Time of the Crucifixion:</a:t>
            </a:r>
            <a:endParaRPr lang="en-US" altLang="ar-SA" sz="2800" dirty="0" smtClean="0"/>
          </a:p>
          <a:p>
            <a:pPr lvl="2"/>
            <a:r>
              <a:rPr lang="en-US" sz="2800" dirty="0" smtClean="0"/>
              <a:t>And it was the </a:t>
            </a:r>
            <a:r>
              <a:rPr lang="en-US" sz="2800" dirty="0" smtClean="0">
                <a:solidFill>
                  <a:srgbClr val="FFFF00"/>
                </a:solidFill>
              </a:rPr>
              <a:t>third hour </a:t>
            </a:r>
            <a:r>
              <a:rPr lang="en-US" sz="2800" dirty="0" smtClean="0"/>
              <a:t>when they crucified Him. (Mk15:25)</a:t>
            </a:r>
          </a:p>
          <a:p>
            <a:pPr lvl="2"/>
            <a:r>
              <a:rPr lang="en-US" sz="2800" dirty="0" smtClean="0"/>
              <a:t>When Pilate therefore heard these words, he brought Jesus out, and sat down on the judgment seat at a place called The Pavement, but in Hebrew, </a:t>
            </a:r>
            <a:r>
              <a:rPr lang="en-US" sz="2800" dirty="0" err="1" smtClean="0"/>
              <a:t>Gabbatha</a:t>
            </a:r>
            <a:r>
              <a:rPr lang="en-US" sz="2800" dirty="0" smtClean="0"/>
              <a:t>. </a:t>
            </a:r>
            <a:r>
              <a:rPr lang="en-US" sz="2800" baseline="30000" dirty="0" smtClean="0"/>
              <a:t>14</a:t>
            </a:r>
            <a:r>
              <a:rPr lang="en-US" sz="2800" dirty="0" smtClean="0"/>
              <a:t> Now it was the day of preparation for the Passover; it was </a:t>
            </a:r>
            <a:r>
              <a:rPr lang="en-US" sz="2800" dirty="0" smtClean="0">
                <a:solidFill>
                  <a:srgbClr val="FFFF00"/>
                </a:solidFill>
              </a:rPr>
              <a:t>about the sixth hour</a:t>
            </a:r>
            <a:r>
              <a:rPr lang="en-US" sz="2800" dirty="0" smtClean="0"/>
              <a:t>. And he said to the Jews, "Behold, your King!“ (</a:t>
            </a:r>
            <a:r>
              <a:rPr lang="en-US" sz="2800" dirty="0" err="1" smtClean="0"/>
              <a:t>Jn</a:t>
            </a:r>
            <a:r>
              <a:rPr lang="en-US" sz="2800" dirty="0" smtClean="0"/>
              <a:t> 19:13-14)</a:t>
            </a:r>
            <a:endParaRPr lang="en-US" altLang="ar-SA" sz="2800" dirty="0" smtClean="0"/>
          </a:p>
        </p:txBody>
      </p:sp>
      <p:pic>
        <p:nvPicPr>
          <p:cNvPr id="82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44780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697731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 calcmode="lin" valueType="num">
                                      <p:cBhvr additive="base">
                                        <p:cTn id="7"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anim calcmode="lin" valueType="num">
                                      <p:cBhvr additive="base">
                                        <p:cTn id="13"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274638"/>
            <a:ext cx="9144000" cy="1143000"/>
          </a:xfrm>
        </p:spPr>
        <p:txBody>
          <a:bodyPr/>
          <a:lstStyle/>
          <a:p>
            <a:r>
              <a:rPr lang="en-US" altLang="en-US" sz="4000" dirty="0" smtClean="0"/>
              <a:t>Bart </a:t>
            </a:r>
            <a:r>
              <a:rPr lang="en-US" altLang="en-US" sz="4000" dirty="0" err="1" smtClean="0"/>
              <a:t>Ehrman</a:t>
            </a:r>
            <a:r>
              <a:rPr lang="en-US" altLang="en-US" sz="4000" dirty="0" smtClean="0"/>
              <a:t>, </a:t>
            </a:r>
            <a:r>
              <a:rPr lang="en-US" altLang="en-US" sz="3600" i="1" dirty="0" smtClean="0"/>
              <a:t>Jesus Interrupted: Revealing the Hidden Contradictions in the Bible, 2009</a:t>
            </a:r>
            <a:endParaRPr lang="en-US" altLang="ar-SA" sz="3600" i="1" dirty="0" smtClean="0"/>
          </a:p>
        </p:txBody>
      </p:sp>
      <p:sp>
        <p:nvSpPr>
          <p:cNvPr id="59395" name="Rectangle 3"/>
          <p:cNvSpPr>
            <a:spLocks noGrp="1" noChangeArrowheads="1"/>
          </p:cNvSpPr>
          <p:nvPr>
            <p:ph type="body" idx="1"/>
          </p:nvPr>
        </p:nvSpPr>
        <p:spPr>
          <a:xfrm>
            <a:off x="455613" y="1600200"/>
            <a:ext cx="5487987" cy="4525963"/>
          </a:xfrm>
        </p:spPr>
        <p:txBody>
          <a:bodyPr/>
          <a:lstStyle/>
          <a:p>
            <a:r>
              <a:rPr lang="en-US" altLang="ar-SA" sz="3600" dirty="0" smtClean="0">
                <a:solidFill>
                  <a:srgbClr val="FF0000"/>
                </a:solidFill>
              </a:rPr>
              <a:t>Bart </a:t>
            </a:r>
            <a:r>
              <a:rPr lang="en-US" altLang="ar-SA" sz="3600" dirty="0" err="1" smtClean="0">
                <a:solidFill>
                  <a:srgbClr val="FF0000"/>
                </a:solidFill>
              </a:rPr>
              <a:t>Ehrman</a:t>
            </a:r>
            <a:r>
              <a:rPr lang="en-US" altLang="ar-SA" sz="3600" dirty="0" smtClean="0">
                <a:solidFill>
                  <a:srgbClr val="FF0000"/>
                </a:solidFill>
              </a:rPr>
              <a:t> states on this issue: </a:t>
            </a:r>
            <a:r>
              <a:rPr lang="en-US" altLang="ar-SA" sz="3600" dirty="0" smtClean="0">
                <a:solidFill>
                  <a:srgbClr val="FFFF00"/>
                </a:solidFill>
              </a:rPr>
              <a:t>”It is impossible that both Mark’s and John’s accounts are historically accurate, since they contradict each other on the question on when Jesus died” (pg. 29).</a:t>
            </a:r>
            <a:endParaRPr lang="en-US" altLang="ar-SA" sz="3600" dirty="0" smtClean="0"/>
          </a:p>
          <a:p>
            <a:pPr lvl="1"/>
            <a:endParaRPr lang="en-US" altLang="ar-SA" dirty="0" smtClean="0"/>
          </a:p>
        </p:txBody>
      </p:sp>
      <p:pic>
        <p:nvPicPr>
          <p:cNvPr id="3074" name="Picture 2" descr="http://www.unctv.org/ncbookwatch/author_az/images/2004/bart_ehr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38233"/>
            <a:ext cx="2743200" cy="385776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dirty="0"/>
          </a:p>
        </p:txBody>
      </p:sp>
    </p:spTree>
    <p:extLst>
      <p:ext uri="{BB962C8B-B14F-4D97-AF65-F5344CB8AC3E}">
        <p14:creationId xmlns:p14="http://schemas.microsoft.com/office/powerpoint/2010/main" val="1493729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28600"/>
            <a:ext cx="7772400" cy="1143000"/>
          </a:xfrm>
        </p:spPr>
        <p:txBody>
          <a:bodyPr/>
          <a:lstStyle/>
          <a:p>
            <a:r>
              <a:rPr lang="en-US" altLang="en-US" sz="4000" b="1" dirty="0">
                <a:solidFill>
                  <a:srgbClr val="FFFF00"/>
                </a:solidFill>
              </a:rPr>
              <a:t>Alleged Bible Contradictions</a:t>
            </a:r>
            <a:endParaRPr lang="en-US" altLang="en-US" sz="4000" dirty="0" smtClean="0"/>
          </a:p>
        </p:txBody>
      </p:sp>
      <p:sp>
        <p:nvSpPr>
          <p:cNvPr id="84995" name="Rectangle 3"/>
          <p:cNvSpPr>
            <a:spLocks noGrp="1" noChangeArrowheads="1"/>
          </p:cNvSpPr>
          <p:nvPr>
            <p:ph type="body" idx="1"/>
          </p:nvPr>
        </p:nvSpPr>
        <p:spPr>
          <a:xfrm>
            <a:off x="0" y="1676400"/>
            <a:ext cx="9144000" cy="4449763"/>
          </a:xfrm>
        </p:spPr>
        <p:txBody>
          <a:bodyPr/>
          <a:lstStyle/>
          <a:p>
            <a:pPr lvl="2"/>
            <a:r>
              <a:rPr lang="en-US" altLang="ar-SA" sz="2800" dirty="0" smtClean="0"/>
              <a:t>Reasonable solution (BF Westcott is one commentator who argues this):</a:t>
            </a:r>
          </a:p>
          <a:p>
            <a:pPr lvl="2"/>
            <a:endParaRPr lang="en-US" altLang="ar-SA" sz="2800" dirty="0" smtClean="0"/>
          </a:p>
          <a:p>
            <a:pPr lvl="2"/>
            <a:r>
              <a:rPr lang="en-US" dirty="0" smtClean="0"/>
              <a:t> </a:t>
            </a:r>
            <a:r>
              <a:rPr lang="en-US" sz="3200" b="1" dirty="0" smtClean="0">
                <a:solidFill>
                  <a:schemeClr val="bg1">
                    <a:lumMod val="60000"/>
                    <a:lumOff val="40000"/>
                  </a:schemeClr>
                </a:solidFill>
              </a:rPr>
              <a:t>John is using a Roman time reckoning system that started the day at 12:00 midnight while Mark and the other </a:t>
            </a:r>
            <a:r>
              <a:rPr lang="en-US" sz="3200" b="1" dirty="0" err="1" smtClean="0">
                <a:solidFill>
                  <a:schemeClr val="bg1">
                    <a:lumMod val="60000"/>
                    <a:lumOff val="40000"/>
                  </a:schemeClr>
                </a:solidFill>
              </a:rPr>
              <a:t>Synoptics</a:t>
            </a:r>
            <a:r>
              <a:rPr lang="en-US" sz="3200" b="1" dirty="0" smtClean="0">
                <a:solidFill>
                  <a:schemeClr val="bg1">
                    <a:lumMod val="60000"/>
                    <a:lumOff val="40000"/>
                  </a:schemeClr>
                </a:solidFill>
              </a:rPr>
              <a:t> are using a Jewish time reckoning system which starts the day at 6:00 am</a:t>
            </a:r>
            <a:endParaRPr lang="en-US" altLang="ar-SA" sz="3200" b="1" dirty="0" smtClean="0">
              <a:solidFill>
                <a:schemeClr val="bg1">
                  <a:lumMod val="60000"/>
                  <a:lumOff val="40000"/>
                </a:schemeClr>
              </a:solidFill>
            </a:endParaRPr>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673709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solidFill>
              </a:rPr>
              <a:t>Simple Deductive Argument for Inerrancy</a:t>
            </a:r>
            <a:endParaRPr lang="en-US" dirty="0">
              <a:solidFill>
                <a:schemeClr val="accent6"/>
              </a:solidFill>
            </a:endParaRPr>
          </a:p>
        </p:txBody>
      </p:sp>
      <p:sp>
        <p:nvSpPr>
          <p:cNvPr id="3" name="Content Placeholder 2"/>
          <p:cNvSpPr>
            <a:spLocks noGrp="1"/>
          </p:cNvSpPr>
          <p:nvPr>
            <p:ph idx="1"/>
          </p:nvPr>
        </p:nvSpPr>
        <p:spPr/>
        <p:txBody>
          <a:bodyPr/>
          <a:lstStyle/>
          <a:p>
            <a:r>
              <a:rPr lang="en-US" sz="3200" b="1" dirty="0">
                <a:solidFill>
                  <a:srgbClr val="FFFF00"/>
                </a:solidFill>
              </a:rPr>
              <a:t>God cannot err</a:t>
            </a:r>
            <a:r>
              <a:rPr lang="en-US" sz="3200" b="1" dirty="0" smtClean="0">
                <a:solidFill>
                  <a:srgbClr val="FFFF00"/>
                </a:solidFill>
              </a:rPr>
              <a:t>. </a:t>
            </a:r>
            <a:r>
              <a:rPr lang="en-US" dirty="0" smtClean="0"/>
              <a:t>(John 14:6; </a:t>
            </a:r>
            <a:r>
              <a:rPr lang="en-US" dirty="0" err="1" smtClean="0"/>
              <a:t>Heb</a:t>
            </a:r>
            <a:r>
              <a:rPr lang="en-US" dirty="0" smtClean="0"/>
              <a:t> 6:18)</a:t>
            </a:r>
          </a:p>
          <a:p>
            <a:r>
              <a:rPr lang="en-US" sz="3200" b="1" dirty="0" smtClean="0">
                <a:solidFill>
                  <a:srgbClr val="FFFF00"/>
                </a:solidFill>
              </a:rPr>
              <a:t>The </a:t>
            </a:r>
            <a:r>
              <a:rPr lang="en-US" sz="3200" b="1" dirty="0">
                <a:solidFill>
                  <a:srgbClr val="FFFF00"/>
                </a:solidFill>
              </a:rPr>
              <a:t>Bible is the Word of </a:t>
            </a:r>
            <a:r>
              <a:rPr lang="en-US" sz="3200" b="1" dirty="0" smtClean="0">
                <a:solidFill>
                  <a:srgbClr val="FFFF00"/>
                </a:solidFill>
              </a:rPr>
              <a:t>God</a:t>
            </a:r>
            <a:r>
              <a:rPr lang="en-US" sz="3200" b="1" dirty="0" smtClean="0"/>
              <a:t> </a:t>
            </a:r>
            <a:r>
              <a:rPr lang="en-US" dirty="0" smtClean="0"/>
              <a:t>(Mark 7:13; John 10:35;  Rom 9:6).</a:t>
            </a:r>
          </a:p>
          <a:p>
            <a:r>
              <a:rPr lang="en-US" sz="3200" b="1" dirty="0" smtClean="0">
                <a:solidFill>
                  <a:srgbClr val="FFFF00"/>
                </a:solidFill>
              </a:rPr>
              <a:t>Therefore</a:t>
            </a:r>
            <a:r>
              <a:rPr lang="en-US" sz="3200" b="1" dirty="0">
                <a:solidFill>
                  <a:srgbClr val="FFFF00"/>
                </a:solidFill>
              </a:rPr>
              <a:t>, the Bible cannot err</a:t>
            </a:r>
            <a:r>
              <a:rPr lang="en-US" sz="3200" b="1" dirty="0" smtClean="0">
                <a:solidFill>
                  <a:srgbClr val="FFFF00"/>
                </a:solidFill>
              </a:rPr>
              <a:t>. </a:t>
            </a:r>
            <a:r>
              <a:rPr lang="en-US" dirty="0" smtClean="0"/>
              <a:t>(See Norm </a:t>
            </a:r>
            <a:r>
              <a:rPr lang="en-US" dirty="0" err="1" smtClean="0"/>
              <a:t>Geisler</a:t>
            </a:r>
            <a:r>
              <a:rPr lang="en-US" dirty="0" smtClean="0"/>
              <a:t>, http</a:t>
            </a:r>
            <a:r>
              <a:rPr lang="en-US" dirty="0"/>
              <a:t>://</a:t>
            </a:r>
            <a:r>
              <a:rPr lang="en-US" dirty="0" smtClean="0"/>
              <a:t>www.inplainsite.org/html/alleged_bible_errors.html).</a:t>
            </a:r>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689034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lstStyle/>
          <a:p>
            <a:pPr algn="ctr"/>
            <a:r>
              <a:rPr lang="en-US" b="1" dirty="0" smtClean="0">
                <a:solidFill>
                  <a:srgbClr val="FFFF00"/>
                </a:solidFill>
              </a:rPr>
              <a:t>The Authority and Sufficiency of the Bible?</a:t>
            </a:r>
            <a:endParaRPr lang="en-US" b="1" dirty="0">
              <a:solidFill>
                <a:srgbClr val="FFFF00"/>
              </a:solidFill>
            </a:endParaRPr>
          </a:p>
        </p:txBody>
      </p:sp>
      <p:sp>
        <p:nvSpPr>
          <p:cNvPr id="3" name="Content Placeholder 2"/>
          <p:cNvSpPr>
            <a:spLocks noGrp="1"/>
          </p:cNvSpPr>
          <p:nvPr>
            <p:ph idx="1"/>
          </p:nvPr>
        </p:nvSpPr>
        <p:spPr>
          <a:xfrm>
            <a:off x="152400" y="1600200"/>
            <a:ext cx="8991599" cy="4525963"/>
          </a:xfrm>
        </p:spPr>
        <p:txBody>
          <a:bodyPr/>
          <a:lstStyle/>
          <a:p>
            <a:r>
              <a:rPr lang="en-US" sz="2800" dirty="0" smtClean="0"/>
              <a:t>Sola Scriptura from the Latin = “by Scripture alone was one of the themes of the reformation” sometimes summarized as the 5 </a:t>
            </a:r>
            <a:r>
              <a:rPr lang="en-US" sz="2800" dirty="0" err="1" smtClean="0"/>
              <a:t>solas</a:t>
            </a:r>
            <a:r>
              <a:rPr lang="en-US" sz="2800" dirty="0" smtClean="0"/>
              <a:t>.</a:t>
            </a:r>
          </a:p>
          <a:p>
            <a:r>
              <a:rPr lang="en-US" sz="2800" dirty="0" smtClean="0"/>
              <a:t>Simply it means that the Scripture alone is our supreme authority to all other authorities in matters of faith and practice.</a:t>
            </a:r>
          </a:p>
          <a:p>
            <a:r>
              <a:rPr lang="en-US" sz="2800" dirty="0" smtClean="0">
                <a:solidFill>
                  <a:schemeClr val="accent2"/>
                </a:solidFill>
              </a:rPr>
              <a:t>For </a:t>
            </a:r>
            <a:r>
              <a:rPr lang="en-US" sz="2800" dirty="0">
                <a:solidFill>
                  <a:schemeClr val="accent2"/>
                </a:solidFill>
              </a:rPr>
              <a:t>the word of God is living and active and sharper than any double-edged sword, piercing even to the point of dividing soul from spirit, and joints from marrow; it is able to judge the desires and thoughts of the heart</a:t>
            </a:r>
            <a:r>
              <a:rPr lang="en-US" sz="2800" dirty="0" smtClean="0">
                <a:solidFill>
                  <a:schemeClr val="accent2"/>
                </a:solidFill>
              </a:rPr>
              <a:t>. (</a:t>
            </a:r>
            <a:r>
              <a:rPr lang="en-US" sz="2800" dirty="0" err="1" smtClean="0">
                <a:solidFill>
                  <a:schemeClr val="accent2"/>
                </a:solidFill>
              </a:rPr>
              <a:t>Heb</a:t>
            </a:r>
            <a:r>
              <a:rPr lang="en-US" sz="2800" dirty="0" smtClean="0">
                <a:solidFill>
                  <a:schemeClr val="accent2"/>
                </a:solidFill>
              </a:rPr>
              <a:t> 4:12)</a:t>
            </a:r>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392154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lstStyle/>
          <a:p>
            <a:pPr algn="ctr"/>
            <a:r>
              <a:rPr lang="en-US" b="1" dirty="0" smtClean="0">
                <a:solidFill>
                  <a:srgbClr val="FFFF00"/>
                </a:solidFill>
              </a:rPr>
              <a:t>The Authority and Sufficiency of the Bible?</a:t>
            </a:r>
            <a:endParaRPr lang="en-US" b="1" dirty="0">
              <a:solidFill>
                <a:srgbClr val="FFFF00"/>
              </a:solidFill>
            </a:endParaRPr>
          </a:p>
        </p:txBody>
      </p:sp>
      <p:sp>
        <p:nvSpPr>
          <p:cNvPr id="3" name="Content Placeholder 2"/>
          <p:cNvSpPr>
            <a:spLocks noGrp="1"/>
          </p:cNvSpPr>
          <p:nvPr>
            <p:ph idx="1"/>
          </p:nvPr>
        </p:nvSpPr>
        <p:spPr>
          <a:xfrm>
            <a:off x="152401" y="1600200"/>
            <a:ext cx="4419600" cy="4525963"/>
          </a:xfrm>
        </p:spPr>
        <p:txBody>
          <a:bodyPr/>
          <a:lstStyle/>
          <a:p>
            <a:r>
              <a:rPr lang="en-US" sz="3200" b="1" dirty="0" smtClean="0">
                <a:solidFill>
                  <a:schemeClr val="bg1">
                    <a:lumMod val="60000"/>
                    <a:lumOff val="40000"/>
                  </a:schemeClr>
                </a:solidFill>
              </a:rPr>
              <a:t>As </a:t>
            </a:r>
            <a:r>
              <a:rPr lang="en-US" sz="3200" b="1" dirty="0">
                <a:solidFill>
                  <a:schemeClr val="bg1">
                    <a:lumMod val="60000"/>
                    <a:lumOff val="40000"/>
                  </a:schemeClr>
                </a:solidFill>
              </a:rPr>
              <a:t>Martin </a:t>
            </a:r>
            <a:r>
              <a:rPr lang="en-US" sz="3200" b="1" dirty="0" smtClean="0">
                <a:solidFill>
                  <a:schemeClr val="bg1">
                    <a:lumMod val="60000"/>
                    <a:lumOff val="40000"/>
                  </a:schemeClr>
                </a:solidFill>
              </a:rPr>
              <a:t>Luther said</a:t>
            </a:r>
            <a:r>
              <a:rPr lang="en-US" sz="3200" b="1" dirty="0">
                <a:solidFill>
                  <a:schemeClr val="bg1">
                    <a:lumMod val="60000"/>
                    <a:lumOff val="40000"/>
                  </a:schemeClr>
                </a:solidFill>
              </a:rPr>
              <a:t>, "The true rule is this: God's Word shall establish articles of faith, and no one else, not even an angel can do </a:t>
            </a:r>
            <a:r>
              <a:rPr lang="en-US" sz="3200" b="1" dirty="0" smtClean="0">
                <a:solidFill>
                  <a:schemeClr val="bg1">
                    <a:lumMod val="60000"/>
                    <a:lumOff val="40000"/>
                  </a:schemeClr>
                </a:solidFill>
              </a:rPr>
              <a:t>so” </a:t>
            </a:r>
            <a:r>
              <a:rPr lang="en-US" sz="2000" dirty="0"/>
              <a:t>(Martin Luther, </a:t>
            </a:r>
            <a:r>
              <a:rPr lang="en-US" sz="2000" dirty="0" err="1"/>
              <a:t>Smalcald</a:t>
            </a:r>
            <a:r>
              <a:rPr lang="en-US" sz="2000" dirty="0"/>
              <a:t> Articles II, </a:t>
            </a:r>
            <a:r>
              <a:rPr lang="en-US" sz="2000" dirty="0" smtClean="0"/>
              <a:t>15)”</a:t>
            </a:r>
            <a:endParaRPr lang="en-US" sz="2000"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pic>
        <p:nvPicPr>
          <p:cNvPr id="4098" name="Picture 2" descr="http://upload.wikimedia.org/wikipedia/commons/thumb/6/61/Luther46c.jpg/300px-Luther4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15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How Did Jesus View the Bible?</a:t>
            </a:r>
            <a:endParaRPr lang="en-US" b="1" dirty="0">
              <a:solidFill>
                <a:srgbClr val="FFFF00"/>
              </a:solidFill>
            </a:endParaRPr>
          </a:p>
        </p:txBody>
      </p:sp>
      <p:sp>
        <p:nvSpPr>
          <p:cNvPr id="3" name="Content Placeholder 2"/>
          <p:cNvSpPr>
            <a:spLocks noGrp="1"/>
          </p:cNvSpPr>
          <p:nvPr>
            <p:ph idx="1"/>
          </p:nvPr>
        </p:nvSpPr>
        <p:spPr/>
        <p:txBody>
          <a:bodyPr/>
          <a:lstStyle/>
          <a:p>
            <a:r>
              <a:rPr lang="en-US" sz="3200" dirty="0" smtClean="0"/>
              <a:t>Jesus said “I</a:t>
            </a:r>
            <a:r>
              <a:rPr lang="en-US" sz="3200" baseline="30000" dirty="0" smtClean="0"/>
              <a:t> </a:t>
            </a:r>
            <a:r>
              <a:rPr lang="en-US" sz="3200" dirty="0" smtClean="0"/>
              <a:t>tell </a:t>
            </a:r>
            <a:r>
              <a:rPr lang="en-US" sz="3200" dirty="0"/>
              <a:t>you the truth</a:t>
            </a:r>
            <a:r>
              <a:rPr lang="en-US" sz="3200" dirty="0" smtClean="0"/>
              <a:t>,</a:t>
            </a:r>
            <a:r>
              <a:rPr lang="en-US" sz="3200" baseline="30000" dirty="0"/>
              <a:t> </a:t>
            </a:r>
            <a:r>
              <a:rPr lang="en-US" sz="3200" dirty="0"/>
              <a:t> until heaven and earth pass away </a:t>
            </a:r>
            <a:r>
              <a:rPr lang="en-US" sz="3200" i="1" dirty="0">
                <a:solidFill>
                  <a:srgbClr val="FFFF00"/>
                </a:solidFill>
              </a:rPr>
              <a:t>not the smallest letter or stroke of a </a:t>
            </a:r>
            <a:r>
              <a:rPr lang="en-US" sz="3200" i="1" dirty="0" smtClean="0">
                <a:solidFill>
                  <a:srgbClr val="FFFF00"/>
                </a:solidFill>
              </a:rPr>
              <a:t>letter</a:t>
            </a:r>
            <a:r>
              <a:rPr lang="en-US" sz="3200" i="1" baseline="30000" dirty="0">
                <a:solidFill>
                  <a:srgbClr val="FFFF00"/>
                </a:solidFill>
              </a:rPr>
              <a:t> </a:t>
            </a:r>
            <a:r>
              <a:rPr lang="en-US" sz="3200" i="1" dirty="0">
                <a:solidFill>
                  <a:srgbClr val="FFFF00"/>
                </a:solidFill>
              </a:rPr>
              <a:t> will pass from the law</a:t>
            </a:r>
            <a:r>
              <a:rPr lang="en-US" sz="3200" dirty="0"/>
              <a:t> until everything takes </a:t>
            </a:r>
            <a:r>
              <a:rPr lang="en-US" sz="3200" dirty="0" smtClean="0"/>
              <a:t>place (Matt 5:18)”.</a:t>
            </a:r>
          </a:p>
          <a:p>
            <a:r>
              <a:rPr lang="en-US" sz="3200" dirty="0"/>
              <a:t>If those people to whom the </a:t>
            </a:r>
            <a:r>
              <a:rPr lang="en-US" sz="3200" i="1" dirty="0">
                <a:solidFill>
                  <a:srgbClr val="FFFF00"/>
                </a:solidFill>
              </a:rPr>
              <a:t>word of God </a:t>
            </a:r>
            <a:r>
              <a:rPr lang="en-US" sz="3200" dirty="0" smtClean="0"/>
              <a:t>(= OT Psalm) came </a:t>
            </a:r>
            <a:r>
              <a:rPr lang="en-US" sz="3200" dirty="0"/>
              <a:t>were called `gods' (and </a:t>
            </a:r>
            <a:r>
              <a:rPr lang="en-US" sz="3200" i="1" dirty="0">
                <a:solidFill>
                  <a:srgbClr val="FFFF00"/>
                </a:solidFill>
              </a:rPr>
              <a:t>the scripture cannot be broken</a:t>
            </a:r>
            <a:r>
              <a:rPr lang="en-US" sz="3200" dirty="0"/>
              <a:t>)(</a:t>
            </a:r>
            <a:r>
              <a:rPr lang="en-US" sz="3200" dirty="0" smtClean="0"/>
              <a:t>John 10:35)</a:t>
            </a:r>
            <a:endParaRPr lang="en-US" sz="3200"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124481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n-US" altLang="en-US" b="1" dirty="0" smtClean="0">
                <a:solidFill>
                  <a:srgbClr val="FFFF00"/>
                </a:solidFill>
              </a:rPr>
              <a:t>The Canon of the Bible</a:t>
            </a:r>
            <a:endParaRPr lang="en-US" altLang="en-US" b="1" dirty="0">
              <a:solidFill>
                <a:srgbClr val="FFFF00"/>
              </a:solidFill>
            </a:endParaRPr>
          </a:p>
        </p:txBody>
      </p:sp>
      <p:sp>
        <p:nvSpPr>
          <p:cNvPr id="76803" name="Rectangle 3"/>
          <p:cNvSpPr>
            <a:spLocks noGrp="1" noChangeArrowheads="1"/>
          </p:cNvSpPr>
          <p:nvPr>
            <p:ph type="body" idx="1"/>
          </p:nvPr>
        </p:nvSpPr>
        <p:spPr>
          <a:xfrm>
            <a:off x="76200" y="1600200"/>
            <a:ext cx="9067799" cy="4525963"/>
          </a:xfrm>
        </p:spPr>
        <p:txBody>
          <a:bodyPr/>
          <a:lstStyle/>
          <a:p>
            <a:pPr lvl="1"/>
            <a:r>
              <a:rPr lang="en-US" altLang="ar-SA" sz="2800" b="1" dirty="0" smtClean="0">
                <a:solidFill>
                  <a:srgbClr val="FFC000"/>
                </a:solidFill>
              </a:rPr>
              <a:t>Definition of the Canon: </a:t>
            </a:r>
            <a:r>
              <a:rPr lang="en-US" altLang="ar-SA" sz="2800" dirty="0"/>
              <a:t>from Greek word </a:t>
            </a:r>
            <a:r>
              <a:rPr lang="en-US" altLang="ar-SA" sz="2800" dirty="0" err="1" smtClean="0"/>
              <a:t>kanon</a:t>
            </a:r>
            <a:r>
              <a:rPr lang="en-US" altLang="ar-SA" sz="2800" dirty="0" smtClean="0"/>
              <a:t> meaning </a:t>
            </a:r>
            <a:r>
              <a:rPr lang="en-US" altLang="ar-SA" sz="2800" dirty="0"/>
              <a:t>reed or straight rod thus a “standard</a:t>
            </a:r>
            <a:r>
              <a:rPr lang="en-US" altLang="ar-SA" sz="2800" dirty="0" smtClean="0"/>
              <a:t>.” By </a:t>
            </a:r>
            <a:r>
              <a:rPr lang="en-US" altLang="ar-SA" sz="2800" dirty="0"/>
              <a:t>the 4</a:t>
            </a:r>
            <a:r>
              <a:rPr lang="en-US" altLang="ar-SA" sz="2800" baseline="30000" dirty="0"/>
              <a:t>th</a:t>
            </a:r>
            <a:r>
              <a:rPr lang="en-US" altLang="ar-SA" sz="2800" dirty="0"/>
              <a:t> century A.D. </a:t>
            </a:r>
            <a:r>
              <a:rPr lang="en-US" altLang="ar-SA" sz="2800" dirty="0" smtClean="0"/>
              <a:t>for the New Testament it is what was </a:t>
            </a:r>
            <a:r>
              <a:rPr lang="en-US" altLang="ar-SA" sz="2800" dirty="0"/>
              <a:t>applied to a list or collection of books that met a prescribed standard. </a:t>
            </a:r>
          </a:p>
          <a:p>
            <a:pPr lvl="1"/>
            <a:r>
              <a:rPr lang="en-US" altLang="ar-SA" sz="2800" dirty="0"/>
              <a:t>Now </a:t>
            </a:r>
            <a:r>
              <a:rPr lang="en-US" altLang="ar-SA" sz="2800" dirty="0" smtClean="0"/>
              <a:t>the </a:t>
            </a:r>
            <a:r>
              <a:rPr lang="en-US" altLang="ar-SA" sz="2800" dirty="0"/>
              <a:t>canon refers to </a:t>
            </a:r>
            <a:r>
              <a:rPr lang="en-US" altLang="ar-SA" sz="2800" i="1" dirty="0">
                <a:solidFill>
                  <a:srgbClr val="FF0000"/>
                </a:solidFill>
              </a:rPr>
              <a:t>the closed collection </a:t>
            </a:r>
            <a:r>
              <a:rPr lang="en-US" altLang="ar-SA" sz="2800" i="1" dirty="0" smtClean="0">
                <a:solidFill>
                  <a:srgbClr val="FF0000"/>
                </a:solidFill>
              </a:rPr>
              <a:t>of Jewish and </a:t>
            </a:r>
            <a:r>
              <a:rPr lang="en-US" altLang="ar-SA" sz="2800" i="1" dirty="0">
                <a:solidFill>
                  <a:srgbClr val="FF0000"/>
                </a:solidFill>
              </a:rPr>
              <a:t>early </a:t>
            </a:r>
            <a:r>
              <a:rPr lang="en-US" altLang="ar-SA" sz="2800" i="1" dirty="0" smtClean="0">
                <a:solidFill>
                  <a:srgbClr val="FF0000"/>
                </a:solidFill>
              </a:rPr>
              <a:t>Christian writings </a:t>
            </a:r>
            <a:r>
              <a:rPr lang="en-US" altLang="ar-SA" sz="2800" i="1" dirty="0">
                <a:solidFill>
                  <a:srgbClr val="FF0000"/>
                </a:solidFill>
              </a:rPr>
              <a:t>that constitute divinely inspired, authoritative Scripture for the beliefs and practices of the church.</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994841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n-US" b="1" dirty="0" smtClean="0">
                <a:solidFill>
                  <a:srgbClr val="FFFF00"/>
                </a:solidFill>
              </a:rPr>
              <a:t>Overview of the Lesson</a:t>
            </a:r>
            <a:endParaRPr lang="en-US" b="1" dirty="0">
              <a:solidFill>
                <a:srgbClr val="FFFF00"/>
              </a:solidFill>
            </a:endParaRPr>
          </a:p>
        </p:txBody>
      </p:sp>
      <p:sp>
        <p:nvSpPr>
          <p:cNvPr id="58371" name="Rectangle 3"/>
          <p:cNvSpPr>
            <a:spLocks noGrp="1" noChangeArrowheads="1"/>
          </p:cNvSpPr>
          <p:nvPr>
            <p:ph type="body" idx="1"/>
          </p:nvPr>
        </p:nvSpPr>
        <p:spPr>
          <a:xfrm>
            <a:off x="1136" y="1600200"/>
            <a:ext cx="9142863" cy="5105400"/>
          </a:xfrm>
        </p:spPr>
        <p:txBody>
          <a:bodyPr/>
          <a:lstStyle/>
          <a:p>
            <a:pPr lvl="0"/>
            <a:r>
              <a:rPr lang="en-US" dirty="0"/>
              <a:t>The Nature of the </a:t>
            </a:r>
            <a:r>
              <a:rPr lang="en-US" dirty="0" smtClean="0"/>
              <a:t>Bible </a:t>
            </a:r>
            <a:endParaRPr lang="en-US" dirty="0"/>
          </a:p>
          <a:p>
            <a:pPr lvl="0"/>
            <a:r>
              <a:rPr lang="en-US" dirty="0"/>
              <a:t>Inerrancy and Challenges to it</a:t>
            </a:r>
          </a:p>
          <a:p>
            <a:pPr lvl="0"/>
            <a:r>
              <a:rPr lang="en-US" dirty="0"/>
              <a:t>The Sufficiency and Authority of the Scriptures (Sola Scriptura)</a:t>
            </a:r>
          </a:p>
          <a:p>
            <a:pPr lvl="0"/>
            <a:r>
              <a:rPr lang="en-US" dirty="0"/>
              <a:t>How did Jesus View the Scriptures</a:t>
            </a:r>
          </a:p>
          <a:p>
            <a:pPr lvl="0"/>
            <a:r>
              <a:rPr lang="en-US" dirty="0" smtClean="0"/>
              <a:t>The Canon of the Bible</a:t>
            </a:r>
            <a:endParaRPr lang="en-US" dirty="0"/>
          </a:p>
          <a:p>
            <a:r>
              <a:rPr lang="en-US" dirty="0" smtClean="0"/>
              <a:t>How </a:t>
            </a:r>
            <a:r>
              <a:rPr lang="en-US" dirty="0"/>
              <a:t>we Got our Bible and the History of English Bible </a:t>
            </a:r>
            <a:r>
              <a:rPr lang="en-US" dirty="0" smtClean="0"/>
              <a:t>Translation</a:t>
            </a:r>
            <a:endParaRPr lang="en-US" dirty="0"/>
          </a:p>
          <a:p>
            <a:pPr lvl="0"/>
            <a:r>
              <a:rPr lang="en-US" dirty="0"/>
              <a:t>Bible Translation Approaches and Different Modern English Bible Translations</a:t>
            </a:r>
          </a:p>
          <a:p>
            <a:endParaRPr lang="en-US"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additive="base">
                                        <p:cTn id="37"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8371">
                                            <p:txEl>
                                              <p:pRg st="6" end="6"/>
                                            </p:txEl>
                                          </p:spTgt>
                                        </p:tgtEl>
                                        <p:attrNameLst>
                                          <p:attrName>style.visibility</p:attrName>
                                        </p:attrNameLst>
                                      </p:cBhvr>
                                      <p:to>
                                        <p:strVal val="visible"/>
                                      </p:to>
                                    </p:set>
                                    <p:anim calcmode="lin" valueType="num">
                                      <p:cBhvr additive="base">
                                        <p:cTn id="43"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altLang="ar-SA" dirty="0" smtClean="0">
                <a:solidFill>
                  <a:srgbClr val="FFFF00"/>
                </a:solidFill>
              </a:rPr>
              <a:t>The Canon of the Bible</a:t>
            </a:r>
            <a:endParaRPr lang="en-US" altLang="en-US" dirty="0">
              <a:solidFill>
                <a:srgbClr val="FFFF00"/>
              </a:solidFill>
            </a:endParaRPr>
          </a:p>
        </p:txBody>
      </p:sp>
      <p:sp>
        <p:nvSpPr>
          <p:cNvPr id="100355" name="Rectangle 3"/>
          <p:cNvSpPr>
            <a:spLocks noGrp="1" noChangeArrowheads="1"/>
          </p:cNvSpPr>
          <p:nvPr>
            <p:ph type="body" idx="1"/>
          </p:nvPr>
        </p:nvSpPr>
        <p:spPr/>
        <p:txBody>
          <a:bodyPr/>
          <a:lstStyle/>
          <a:p>
            <a:pPr>
              <a:lnSpc>
                <a:spcPct val="90000"/>
              </a:lnSpc>
            </a:pPr>
            <a:r>
              <a:rPr lang="en-US" altLang="ar-SA" sz="2800" b="1" dirty="0">
                <a:solidFill>
                  <a:schemeClr val="accent1"/>
                </a:solidFill>
              </a:rPr>
              <a:t>Principles of the Canonicity of the </a:t>
            </a:r>
            <a:r>
              <a:rPr lang="en-US" altLang="ar-SA" sz="2800" b="1" dirty="0" smtClean="0">
                <a:solidFill>
                  <a:schemeClr val="accent1"/>
                </a:solidFill>
              </a:rPr>
              <a:t>OT</a:t>
            </a:r>
            <a:endParaRPr lang="en-US" altLang="ar-SA" sz="2800" b="1" dirty="0">
              <a:solidFill>
                <a:schemeClr val="accent1"/>
              </a:solidFill>
            </a:endParaRPr>
          </a:p>
          <a:p>
            <a:pPr lvl="1">
              <a:lnSpc>
                <a:spcPct val="90000"/>
              </a:lnSpc>
            </a:pPr>
            <a:r>
              <a:rPr lang="en-US" altLang="ar-SA" dirty="0"/>
              <a:t>Basic Guideline: </a:t>
            </a:r>
            <a:r>
              <a:rPr lang="en-US" altLang="ar-SA" dirty="0" smtClean="0"/>
              <a:t>Prophetic origin (</a:t>
            </a:r>
            <a:r>
              <a:rPr lang="en-US" altLang="ar-SA" dirty="0" err="1" smtClean="0"/>
              <a:t>Deut</a:t>
            </a:r>
            <a:r>
              <a:rPr lang="en-US" altLang="ar-SA" dirty="0" smtClean="0"/>
              <a:t> 18).</a:t>
            </a:r>
          </a:p>
          <a:p>
            <a:pPr lvl="1">
              <a:lnSpc>
                <a:spcPct val="90000"/>
              </a:lnSpc>
            </a:pPr>
            <a:r>
              <a:rPr lang="en-US" altLang="ar-SA" dirty="0" smtClean="0"/>
              <a:t>The OT Canon is divided between the Law (Torah), Prophets (</a:t>
            </a:r>
            <a:r>
              <a:rPr lang="en-US" altLang="ar-SA" dirty="0" err="1" smtClean="0"/>
              <a:t>Nebbim</a:t>
            </a:r>
            <a:r>
              <a:rPr lang="en-US" altLang="ar-SA" dirty="0" smtClean="0"/>
              <a:t>) and Writings (</a:t>
            </a:r>
            <a:r>
              <a:rPr lang="en-US" altLang="ar-SA" dirty="0" err="1" smtClean="0"/>
              <a:t>Kethubim</a:t>
            </a:r>
            <a:r>
              <a:rPr lang="en-US" altLang="ar-SA" dirty="0" smtClean="0"/>
              <a:t>).</a:t>
            </a:r>
          </a:p>
          <a:p>
            <a:pPr>
              <a:lnSpc>
                <a:spcPct val="90000"/>
              </a:lnSpc>
            </a:pPr>
            <a:r>
              <a:rPr lang="en-US" altLang="ar-SA" sz="2800" b="1" dirty="0">
                <a:solidFill>
                  <a:schemeClr val="accent1"/>
                </a:solidFill>
              </a:rPr>
              <a:t>Principles of the Canonicity of the NT</a:t>
            </a:r>
          </a:p>
          <a:p>
            <a:pPr lvl="1">
              <a:lnSpc>
                <a:spcPct val="90000"/>
              </a:lnSpc>
            </a:pPr>
            <a:r>
              <a:rPr lang="en-US" altLang="ar-SA" dirty="0"/>
              <a:t>Basic Guideline: Apostolic origin or association</a:t>
            </a:r>
          </a:p>
          <a:p>
            <a:pPr lvl="1">
              <a:lnSpc>
                <a:spcPct val="90000"/>
              </a:lnSpc>
            </a:pPr>
            <a:r>
              <a:rPr lang="en-US" altLang="ar-SA" dirty="0" smtClean="0"/>
              <a:t>The Gospels (Mark </a:t>
            </a:r>
            <a:r>
              <a:rPr lang="en-US" altLang="ar-SA" dirty="0"/>
              <a:t>associated with Peter; and </a:t>
            </a:r>
            <a:r>
              <a:rPr lang="en-US" altLang="ar-SA" dirty="0" smtClean="0"/>
              <a:t>Luke </a:t>
            </a:r>
            <a:r>
              <a:rPr lang="en-US" altLang="ar-SA" dirty="0"/>
              <a:t>with </a:t>
            </a:r>
            <a:r>
              <a:rPr lang="en-US" altLang="ar-SA" dirty="0" smtClean="0"/>
              <a:t>Paul). </a:t>
            </a:r>
            <a:r>
              <a:rPr lang="en-US" altLang="ar-SA" dirty="0" smtClean="0">
                <a:solidFill>
                  <a:schemeClr val="tx2"/>
                </a:solidFill>
              </a:rPr>
              <a:t>Acts (Luke Associated with Paul). The Epistles (Paul, Peter, Jude, James, John, the Author of Hebrews) and Revelation (John)</a:t>
            </a:r>
          </a:p>
          <a:p>
            <a:pPr>
              <a:lnSpc>
                <a:spcPct val="90000"/>
              </a:lnSpc>
            </a:pPr>
            <a:endParaRPr lang="en-US" altLang="ar-SA"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003254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fade">
                                      <p:cBhvr>
                                        <p:cTn id="10" dur="500"/>
                                        <p:tgtEl>
                                          <p:spTgt spid="10035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Effect transition="in" filter="fade">
                                      <p:cBhvr>
                                        <p:cTn id="13" dur="500"/>
                                        <p:tgtEl>
                                          <p:spTgt spid="10035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Effect transition="in" filter="fade">
                                      <p:cBhvr>
                                        <p:cTn id="18" dur="500"/>
                                        <p:tgtEl>
                                          <p:spTgt spid="10035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animEffect transition="in" filter="fade">
                                      <p:cBhvr>
                                        <p:cTn id="21" dur="500"/>
                                        <p:tgtEl>
                                          <p:spTgt spid="10035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0355">
                                            <p:txEl>
                                              <p:pRg st="5" end="5"/>
                                            </p:txEl>
                                          </p:spTgt>
                                        </p:tgtEl>
                                        <p:attrNameLst>
                                          <p:attrName>style.visibility</p:attrName>
                                        </p:attrNameLst>
                                      </p:cBhvr>
                                      <p:to>
                                        <p:strVal val="visible"/>
                                      </p:to>
                                    </p:set>
                                    <p:animEffect transition="in" filter="fade">
                                      <p:cBhvr>
                                        <p:cTn id="24" dur="500"/>
                                        <p:tgtEl>
                                          <p:spTgt spid="100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a:r>
              <a:rPr lang="en-US" altLang="en-US" dirty="0" smtClean="0">
                <a:solidFill>
                  <a:srgbClr val="FFFF00"/>
                </a:solidFill>
              </a:rPr>
              <a:t>The Canon of the Bible</a:t>
            </a:r>
            <a:endParaRPr lang="en-US" altLang="en-US" dirty="0">
              <a:solidFill>
                <a:srgbClr val="FFFF00"/>
              </a:solidFill>
            </a:endParaRPr>
          </a:p>
        </p:txBody>
      </p:sp>
      <p:sp>
        <p:nvSpPr>
          <p:cNvPr id="141315" name="Rectangle 3"/>
          <p:cNvSpPr>
            <a:spLocks noGrp="1" noChangeArrowheads="1"/>
          </p:cNvSpPr>
          <p:nvPr>
            <p:ph type="body" idx="1"/>
          </p:nvPr>
        </p:nvSpPr>
        <p:spPr>
          <a:xfrm>
            <a:off x="0" y="1371600"/>
            <a:ext cx="9143999" cy="4754563"/>
          </a:xfrm>
        </p:spPr>
        <p:txBody>
          <a:bodyPr/>
          <a:lstStyle/>
          <a:p>
            <a:pPr lvl="1"/>
            <a:r>
              <a:rPr lang="en-US" altLang="ar-SA" sz="2800" b="1" dirty="0" smtClean="0">
                <a:solidFill>
                  <a:schemeClr val="bg1">
                    <a:lumMod val="60000"/>
                    <a:lumOff val="40000"/>
                  </a:schemeClr>
                </a:solidFill>
              </a:rPr>
              <a:t>What about books written between the Old Testament and New </a:t>
            </a:r>
            <a:r>
              <a:rPr lang="en-US" altLang="ar-SA" sz="2800" b="1" dirty="0">
                <a:solidFill>
                  <a:schemeClr val="bg1">
                    <a:lumMod val="60000"/>
                    <a:lumOff val="40000"/>
                  </a:schemeClr>
                </a:solidFill>
              </a:rPr>
              <a:t>Testament (mostly 250 BC-AD </a:t>
            </a:r>
            <a:r>
              <a:rPr lang="en-US" altLang="ar-SA" sz="2800" b="1" dirty="0" smtClean="0">
                <a:solidFill>
                  <a:schemeClr val="bg1">
                    <a:lumMod val="60000"/>
                    <a:lumOff val="40000"/>
                  </a:schemeClr>
                </a:solidFill>
              </a:rPr>
              <a:t>100) referred to as the Apocrypha?</a:t>
            </a:r>
          </a:p>
          <a:p>
            <a:pPr lvl="2"/>
            <a:r>
              <a:rPr lang="en-US" dirty="0" smtClean="0"/>
              <a:t>There are 15 books: 1 </a:t>
            </a:r>
            <a:r>
              <a:rPr lang="en-US" dirty="0"/>
              <a:t>&amp; 2 </a:t>
            </a:r>
            <a:r>
              <a:rPr lang="en-US" dirty="0" err="1"/>
              <a:t>Esdras</a:t>
            </a:r>
            <a:r>
              <a:rPr lang="en-US" dirty="0"/>
              <a:t>, </a:t>
            </a:r>
            <a:r>
              <a:rPr lang="en-US" dirty="0" err="1"/>
              <a:t>Tobit</a:t>
            </a:r>
            <a:r>
              <a:rPr lang="en-US" dirty="0"/>
              <a:t>, Judith, Additions to Esther, Wisdom of Solomon, </a:t>
            </a:r>
            <a:r>
              <a:rPr lang="en-US" dirty="0" err="1"/>
              <a:t>Ecclesiasticus</a:t>
            </a:r>
            <a:r>
              <a:rPr lang="en-US" dirty="0"/>
              <a:t> (Ben </a:t>
            </a:r>
            <a:r>
              <a:rPr lang="en-US" dirty="0" err="1"/>
              <a:t>Sirach</a:t>
            </a:r>
            <a:r>
              <a:rPr lang="en-US" dirty="0"/>
              <a:t>), Baruch, Letter of Jeremiah, Prayer of </a:t>
            </a:r>
            <a:r>
              <a:rPr lang="en-US" dirty="0" err="1"/>
              <a:t>Azariah</a:t>
            </a:r>
            <a:r>
              <a:rPr lang="en-US" dirty="0"/>
              <a:t> and Song of the Three Young Men, Susanna, </a:t>
            </a:r>
            <a:r>
              <a:rPr lang="en-US" dirty="0" err="1"/>
              <a:t>Bel</a:t>
            </a:r>
            <a:r>
              <a:rPr lang="en-US" dirty="0"/>
              <a:t> and the Dragon, Prayer of Manasseh and 1&amp;2 </a:t>
            </a:r>
            <a:r>
              <a:rPr lang="en-US" dirty="0" smtClean="0"/>
              <a:t>Maccabees</a:t>
            </a:r>
          </a:p>
          <a:p>
            <a:pPr lvl="2">
              <a:lnSpc>
                <a:spcPct val="90000"/>
              </a:lnSpc>
            </a:pPr>
            <a:r>
              <a:rPr lang="en-US" altLang="ar-SA" dirty="0"/>
              <a:t>Jerome included them in the Latin Vulgate but separated them as “Deuterocanonical</a:t>
            </a:r>
            <a:r>
              <a:rPr lang="en-US" altLang="ar-SA" dirty="0" smtClean="0"/>
              <a:t>.”</a:t>
            </a:r>
            <a:endParaRPr lang="en-US" altLang="ar-SA" dirty="0"/>
          </a:p>
          <a:p>
            <a:pPr lvl="1"/>
            <a:endParaRPr lang="en-US" altLang="en-US"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548212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500" fill="hold"/>
                                        <p:tgtEl>
                                          <p:spTgt spid="141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 calcmode="lin" valueType="num">
                                      <p:cBhvr additive="base">
                                        <p:cTn id="13" dur="500" fill="hold"/>
                                        <p:tgtEl>
                                          <p:spTgt spid="141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1315">
                                            <p:txEl>
                                              <p:pRg st="2" end="2"/>
                                            </p:txEl>
                                          </p:spTgt>
                                        </p:tgtEl>
                                        <p:attrNameLst>
                                          <p:attrName>style.visibility</p:attrName>
                                        </p:attrNameLst>
                                      </p:cBhvr>
                                      <p:to>
                                        <p:strVal val="visible"/>
                                      </p:to>
                                    </p:set>
                                    <p:anim calcmode="lin" valueType="num">
                                      <p:cBhvr additive="base">
                                        <p:cTn id="19" dur="500" fill="hold"/>
                                        <p:tgtEl>
                                          <p:spTgt spid="141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ctr"/>
            <a:r>
              <a:rPr lang="en-US" b="1" dirty="0" smtClean="0">
                <a:solidFill>
                  <a:srgbClr val="FFFF00"/>
                </a:solidFill>
              </a:rPr>
              <a:t>The Canon of the Bible</a:t>
            </a:r>
            <a:endParaRPr lang="en-US" b="1" dirty="0">
              <a:solidFill>
                <a:srgbClr val="FFFF00"/>
              </a:solidFill>
            </a:endParaRPr>
          </a:p>
        </p:txBody>
      </p:sp>
      <p:sp>
        <p:nvSpPr>
          <p:cNvPr id="118787" name="Rectangle 3"/>
          <p:cNvSpPr>
            <a:spLocks noGrp="1" noChangeArrowheads="1"/>
          </p:cNvSpPr>
          <p:nvPr>
            <p:ph type="body" idx="1"/>
          </p:nvPr>
        </p:nvSpPr>
        <p:spPr>
          <a:xfrm>
            <a:off x="0" y="1295400"/>
            <a:ext cx="9143999" cy="4830763"/>
          </a:xfrm>
        </p:spPr>
        <p:txBody>
          <a:bodyPr/>
          <a:lstStyle/>
          <a:p>
            <a:pPr lvl="2">
              <a:lnSpc>
                <a:spcPct val="90000"/>
              </a:lnSpc>
            </a:pPr>
            <a:endParaRPr lang="en-US" altLang="ar-SA" dirty="0"/>
          </a:p>
          <a:p>
            <a:pPr lvl="1">
              <a:lnSpc>
                <a:spcPct val="90000"/>
              </a:lnSpc>
            </a:pPr>
            <a:r>
              <a:rPr lang="en-US" b="1" dirty="0"/>
              <a:t>In response to the strong position against these books by the reformers in 1546 the Catholic Church at the Council of Trent declared them all canonical (except the Prayer of Manasseh and 1&amp;2 </a:t>
            </a:r>
            <a:r>
              <a:rPr lang="en-US" b="1" dirty="0" err="1"/>
              <a:t>Esdras</a:t>
            </a:r>
            <a:r>
              <a:rPr lang="en-US" b="1" dirty="0"/>
              <a:t>)</a:t>
            </a:r>
          </a:p>
          <a:p>
            <a:pPr lvl="1"/>
            <a:r>
              <a:rPr lang="en-US" sz="2400" b="1" dirty="0" smtClean="0"/>
              <a:t>The Apocryphal </a:t>
            </a:r>
            <a:r>
              <a:rPr lang="en-US" sz="2400" b="1" dirty="0"/>
              <a:t>books should </a:t>
            </a:r>
            <a:r>
              <a:rPr lang="en-US" b="1" dirty="0" smtClean="0"/>
              <a:t>not be part of the canon</a:t>
            </a:r>
            <a:r>
              <a:rPr lang="en-US" sz="2400" b="1" dirty="0" smtClean="0"/>
              <a:t> </a:t>
            </a:r>
            <a:r>
              <a:rPr lang="en-US" sz="2400" b="1" dirty="0"/>
              <a:t>because:</a:t>
            </a:r>
          </a:p>
          <a:p>
            <a:pPr lvl="2"/>
            <a:r>
              <a:rPr lang="en-US" sz="2000" dirty="0"/>
              <a:t>They are not accepted in the NT as authoritative (no direct quotations)</a:t>
            </a:r>
          </a:p>
          <a:p>
            <a:pPr lvl="2"/>
            <a:r>
              <a:rPr lang="en-US" sz="2000" dirty="0"/>
              <a:t>They never make the claim “Thus says the Lord” like the OT does</a:t>
            </a:r>
          </a:p>
          <a:p>
            <a:pPr lvl="2"/>
            <a:r>
              <a:rPr lang="en-US" sz="2000" dirty="0" smtClean="0"/>
              <a:t>They are not part of the Hebrew Bible and the Jews never viewed the books as authoritative or canonical and they wrote them. </a:t>
            </a:r>
          </a:p>
          <a:p>
            <a:pPr lvl="2"/>
            <a:r>
              <a:rPr lang="en-US" sz="2000" dirty="0" smtClean="0"/>
              <a:t>The </a:t>
            </a:r>
            <a:r>
              <a:rPr lang="en-US" sz="2000" dirty="0"/>
              <a:t>Council of Trent 1546 was the first official proclamation on the matter 1500 years after the books were written </a:t>
            </a:r>
          </a:p>
          <a:p>
            <a:pPr lvl="1"/>
            <a:endParaRPr lang="en-US" sz="2400" dirty="0"/>
          </a:p>
          <a:p>
            <a:pPr lvl="1"/>
            <a:endParaRPr lang="en-US" sz="2400"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624294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0-#ppt_w/2"/>
                                          </p:val>
                                        </p:tav>
                                        <p:tav tm="100000">
                                          <p:val>
                                            <p:strVal val="#ppt_x"/>
                                          </p:val>
                                        </p:tav>
                                      </p:tavLst>
                                    </p:anim>
                                    <p:anim calcmode="lin" valueType="num">
                                      <p:cBhvr additive="base">
                                        <p:cTn id="8" dur="500" fill="hold"/>
                                        <p:tgtEl>
                                          <p:spTgt spid="1187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Effect transition="in" filter="fade">
                                      <p:cBhvr>
                                        <p:cTn id="13" dur="1000"/>
                                        <p:tgtEl>
                                          <p:spTgt spid="118787">
                                            <p:txEl>
                                              <p:pRg st="1" end="1"/>
                                            </p:txEl>
                                          </p:spTgt>
                                        </p:tgtEl>
                                      </p:cBhvr>
                                    </p:animEffect>
                                    <p:anim calcmode="lin" valueType="num">
                                      <p:cBhvr>
                                        <p:cTn id="14" dur="10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87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8787">
                                            <p:txEl>
                                              <p:pRg st="2" end="2"/>
                                            </p:txEl>
                                          </p:spTgt>
                                        </p:tgtEl>
                                        <p:attrNameLst>
                                          <p:attrName>style.visibility</p:attrName>
                                        </p:attrNameLst>
                                      </p:cBhvr>
                                      <p:to>
                                        <p:strVal val="visible"/>
                                      </p:to>
                                    </p:set>
                                    <p:animEffect transition="in" filter="fade">
                                      <p:cBhvr>
                                        <p:cTn id="20" dur="1000"/>
                                        <p:tgtEl>
                                          <p:spTgt spid="118787">
                                            <p:txEl>
                                              <p:pRg st="2" end="2"/>
                                            </p:txEl>
                                          </p:spTgt>
                                        </p:tgtEl>
                                      </p:cBhvr>
                                    </p:animEffect>
                                    <p:anim calcmode="lin" valueType="num">
                                      <p:cBhvr>
                                        <p:cTn id="21" dur="10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18787">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Effect transition="in" filter="fade">
                                      <p:cBhvr>
                                        <p:cTn id="25" dur="1000"/>
                                        <p:tgtEl>
                                          <p:spTgt spid="118787">
                                            <p:txEl>
                                              <p:pRg st="3" end="3"/>
                                            </p:txEl>
                                          </p:spTgt>
                                        </p:tgtEl>
                                      </p:cBhvr>
                                    </p:animEffect>
                                    <p:anim calcmode="lin" valueType="num">
                                      <p:cBhvr>
                                        <p:cTn id="26" dur="10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8787">
                                            <p:txEl>
                                              <p:pRg st="4" end="4"/>
                                            </p:txEl>
                                          </p:spTgt>
                                        </p:tgtEl>
                                        <p:attrNameLst>
                                          <p:attrName>style.visibility</p:attrName>
                                        </p:attrNameLst>
                                      </p:cBhvr>
                                      <p:to>
                                        <p:strVal val="visible"/>
                                      </p:to>
                                    </p:set>
                                    <p:animEffect transition="in" filter="barn(inVertical)">
                                      <p:cBhvr>
                                        <p:cTn id="32" dur="500"/>
                                        <p:tgtEl>
                                          <p:spTgt spid="1187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8787">
                                            <p:txEl>
                                              <p:pRg st="5" end="5"/>
                                            </p:txEl>
                                          </p:spTgt>
                                        </p:tgtEl>
                                        <p:attrNameLst>
                                          <p:attrName>style.visibility</p:attrName>
                                        </p:attrNameLst>
                                      </p:cBhvr>
                                      <p:to>
                                        <p:strVal val="visible"/>
                                      </p:to>
                                    </p:set>
                                    <p:animEffect transition="in" filter="wipe(down)">
                                      <p:cBhvr>
                                        <p:cTn id="37" dur="500"/>
                                        <p:tgtEl>
                                          <p:spTgt spid="1187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8787">
                                            <p:txEl>
                                              <p:pRg st="6" end="6"/>
                                            </p:txEl>
                                          </p:spTgt>
                                        </p:tgtEl>
                                        <p:attrNameLst>
                                          <p:attrName>style.visibility</p:attrName>
                                        </p:attrNameLst>
                                      </p:cBhvr>
                                      <p:to>
                                        <p:strVal val="visible"/>
                                      </p:to>
                                    </p:set>
                                    <p:animEffect transition="in" filter="wipe(down)">
                                      <p:cBhvr>
                                        <p:cTn id="42" dur="500"/>
                                        <p:tgtEl>
                                          <p:spTgt spid="118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en-US" altLang="ar-SA" dirty="0"/>
              <a:t> </a:t>
            </a:r>
            <a:r>
              <a:rPr lang="en-US" altLang="ar-SA" dirty="0" smtClean="0">
                <a:solidFill>
                  <a:srgbClr val="FFFF00"/>
                </a:solidFill>
              </a:rPr>
              <a:t>The Canon of the Bible</a:t>
            </a:r>
            <a:endParaRPr lang="en-US" altLang="en-US" dirty="0">
              <a:solidFill>
                <a:srgbClr val="FFFF00"/>
              </a:solidFill>
            </a:endParaRPr>
          </a:p>
        </p:txBody>
      </p:sp>
      <p:sp>
        <p:nvSpPr>
          <p:cNvPr id="90115" name="Rectangle 3"/>
          <p:cNvSpPr>
            <a:spLocks noGrp="1" noChangeArrowheads="1"/>
          </p:cNvSpPr>
          <p:nvPr>
            <p:ph type="body" idx="1"/>
          </p:nvPr>
        </p:nvSpPr>
        <p:spPr>
          <a:xfrm>
            <a:off x="0" y="1600200"/>
            <a:ext cx="9144000" cy="4525963"/>
          </a:xfrm>
        </p:spPr>
        <p:txBody>
          <a:bodyPr/>
          <a:lstStyle/>
          <a:p>
            <a:r>
              <a:rPr lang="en-US" altLang="ar-SA" b="1" dirty="0">
                <a:solidFill>
                  <a:schemeClr val="accent1"/>
                </a:solidFill>
              </a:rPr>
              <a:t>Why the Canon is Closed</a:t>
            </a:r>
          </a:p>
          <a:p>
            <a:pPr lvl="1"/>
            <a:r>
              <a:rPr lang="en-US" altLang="ar-SA" dirty="0">
                <a:solidFill>
                  <a:srgbClr val="FF0000"/>
                </a:solidFill>
              </a:rPr>
              <a:t>Scriptural Reasons</a:t>
            </a:r>
            <a:r>
              <a:rPr lang="en-US" altLang="ar-SA" dirty="0"/>
              <a:t>: </a:t>
            </a:r>
            <a:r>
              <a:rPr lang="en-US" altLang="ar-SA" sz="2400" dirty="0"/>
              <a:t>Jude 3-4 refer to “the faith (I.e., the body of apostolic doctrine) once for all delivered to the saints.” Only the </a:t>
            </a:r>
            <a:r>
              <a:rPr lang="en-US" altLang="ar-SA" sz="2400" dirty="0" err="1"/>
              <a:t>Johannine</a:t>
            </a:r>
            <a:r>
              <a:rPr lang="en-US" altLang="ar-SA" sz="2400" dirty="0"/>
              <a:t> writings came after this and John was an apostle</a:t>
            </a:r>
            <a:r>
              <a:rPr lang="en-US" altLang="ar-SA" dirty="0"/>
              <a:t>.</a:t>
            </a:r>
          </a:p>
          <a:p>
            <a:pPr lvl="1"/>
            <a:r>
              <a:rPr lang="en-US" altLang="ar-SA" dirty="0">
                <a:solidFill>
                  <a:srgbClr val="FF0000"/>
                </a:solidFill>
              </a:rPr>
              <a:t>Theological Reason</a:t>
            </a:r>
            <a:r>
              <a:rPr lang="en-US" altLang="ar-SA" dirty="0"/>
              <a:t>: </a:t>
            </a:r>
            <a:r>
              <a:rPr lang="en-US" altLang="ar-SA" sz="2400" dirty="0"/>
              <a:t>God’s revelation of himself to the present age is complete in Jesus Christ (</a:t>
            </a:r>
            <a:r>
              <a:rPr lang="en-US" altLang="ar-SA" sz="2400" dirty="0" err="1"/>
              <a:t>Heb</a:t>
            </a:r>
            <a:r>
              <a:rPr lang="en-US" altLang="ar-SA" sz="2400" dirty="0"/>
              <a:t> 1:2) and the apostolic witness.</a:t>
            </a:r>
          </a:p>
          <a:p>
            <a:pPr lvl="1"/>
            <a:r>
              <a:rPr lang="en-US" altLang="ar-SA" dirty="0">
                <a:solidFill>
                  <a:srgbClr val="FF0000"/>
                </a:solidFill>
              </a:rPr>
              <a:t>Historical Reasons</a:t>
            </a:r>
            <a:r>
              <a:rPr lang="en-US" altLang="ar-SA" dirty="0"/>
              <a:t>: </a:t>
            </a:r>
            <a:r>
              <a:rPr lang="en-US" altLang="ar-SA" sz="2400" dirty="0"/>
              <a:t>There is no longer the apostolic office to originate or validate the writings (cf. 1 </a:t>
            </a:r>
            <a:r>
              <a:rPr lang="en-US" altLang="ar-SA" sz="2400" dirty="0" err="1"/>
              <a:t>Cor</a:t>
            </a:r>
            <a:r>
              <a:rPr lang="en-US" altLang="ar-SA" sz="2400" dirty="0"/>
              <a:t> 9:1-2; 2 </a:t>
            </a:r>
            <a:r>
              <a:rPr lang="en-US" altLang="ar-SA" sz="2400" dirty="0" err="1"/>
              <a:t>Cor</a:t>
            </a:r>
            <a:r>
              <a:rPr lang="en-US" altLang="ar-SA" sz="2400" dirty="0"/>
              <a:t> 12:11; </a:t>
            </a:r>
            <a:r>
              <a:rPr lang="en-US" altLang="ar-SA" sz="2400" dirty="0" err="1"/>
              <a:t>Eph</a:t>
            </a:r>
            <a:r>
              <a:rPr lang="en-US" altLang="ar-SA" sz="2400" dirty="0"/>
              <a:t> 2:20). </a:t>
            </a:r>
            <a:r>
              <a:rPr lang="en-US" altLang="ar-SA" sz="1400" dirty="0" smtClean="0"/>
              <a:t>(Class Notes Dallas Theological Seminary New Testament Introduction)</a:t>
            </a:r>
            <a:endParaRPr lang="en-US" altLang="ar-SA" sz="1400"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002806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anim calcmode="lin" valueType="num">
                                      <p:cBhvr additive="base">
                                        <p:cTn id="1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How We Received </a:t>
            </a:r>
            <a:r>
              <a:rPr lang="en-US" dirty="0"/>
              <a:t>o</a:t>
            </a:r>
            <a:r>
              <a:rPr lang="en-US" dirty="0" smtClean="0"/>
              <a:t>ur Bible</a:t>
            </a:r>
            <a:endParaRPr lang="en-US" dirty="0"/>
          </a:p>
        </p:txBody>
      </p:sp>
      <p:sp>
        <p:nvSpPr>
          <p:cNvPr id="65539" name="Rectangle 3"/>
          <p:cNvSpPr>
            <a:spLocks noGrp="1" noChangeArrowheads="1"/>
          </p:cNvSpPr>
          <p:nvPr>
            <p:ph type="body" idx="1"/>
          </p:nvPr>
        </p:nvSpPr>
        <p:spPr/>
        <p:txBody>
          <a:bodyPr/>
          <a:lstStyle/>
          <a:p>
            <a:r>
              <a:rPr lang="en-US" sz="2800" dirty="0"/>
              <a:t>Hebrew (Most of the OT)</a:t>
            </a:r>
          </a:p>
          <a:p>
            <a:pPr lvl="1"/>
            <a:r>
              <a:rPr lang="en-US" sz="2400" dirty="0"/>
              <a:t>Text transmitted by professional Jewish scribes</a:t>
            </a:r>
          </a:p>
          <a:p>
            <a:pPr lvl="1"/>
            <a:r>
              <a:rPr lang="en-US" sz="2400" dirty="0" err="1"/>
              <a:t>Massoretic</a:t>
            </a:r>
            <a:r>
              <a:rPr lang="en-US" sz="2400" dirty="0"/>
              <a:t> Text</a:t>
            </a:r>
          </a:p>
          <a:p>
            <a:pPr lvl="1"/>
            <a:r>
              <a:rPr lang="en-US" sz="2400" dirty="0"/>
              <a:t>Dead Sea Scrolls (</a:t>
            </a:r>
            <a:r>
              <a:rPr lang="en-US" sz="2400" dirty="0" err="1"/>
              <a:t>mss.</a:t>
            </a:r>
            <a:r>
              <a:rPr lang="en-US" sz="2400" dirty="0"/>
              <a:t> 1000 years earlier than others)</a:t>
            </a:r>
          </a:p>
          <a:p>
            <a:r>
              <a:rPr lang="en-US" sz="2800" dirty="0"/>
              <a:t>Aramaic (</a:t>
            </a:r>
            <a:r>
              <a:rPr lang="en-US" sz="2800" dirty="0" err="1"/>
              <a:t>Gn</a:t>
            </a:r>
            <a:r>
              <a:rPr lang="en-US" sz="2800" dirty="0"/>
              <a:t> 31:47; </a:t>
            </a:r>
            <a:r>
              <a:rPr lang="en-US" sz="2800" dirty="0" err="1"/>
              <a:t>Jer</a:t>
            </a:r>
            <a:r>
              <a:rPr lang="en-US" sz="2800" dirty="0"/>
              <a:t> 10:11; Ezra 4:8-6:18; 7:12-26; Dan 2:4b-7:28)</a:t>
            </a:r>
          </a:p>
          <a:p>
            <a:r>
              <a:rPr lang="en-US" sz="2800" dirty="0" err="1"/>
              <a:t>Koine</a:t>
            </a:r>
            <a:r>
              <a:rPr lang="en-US" sz="2800" dirty="0"/>
              <a:t> Greek (All the NT)</a:t>
            </a:r>
          </a:p>
          <a:p>
            <a:pPr lvl="1"/>
            <a:r>
              <a:rPr lang="en-US" sz="2400" dirty="0" smtClean="0"/>
              <a:t>Transmitted by Christian scribes</a:t>
            </a:r>
          </a:p>
          <a:p>
            <a:pPr lvl="1"/>
            <a:r>
              <a:rPr lang="en-US" sz="2400" dirty="0" smtClean="0"/>
              <a:t>Over </a:t>
            </a:r>
            <a:r>
              <a:rPr lang="en-US" sz="2400" dirty="0"/>
              <a:t>5600 Greek manuscripts (2</a:t>
            </a:r>
            <a:r>
              <a:rPr lang="en-US" sz="2400" baseline="30000" dirty="0"/>
              <a:t>nd</a:t>
            </a:r>
            <a:r>
              <a:rPr lang="en-US" sz="2400" dirty="0"/>
              <a:t> to 15</a:t>
            </a:r>
            <a:r>
              <a:rPr lang="en-US" sz="2400" baseline="30000" dirty="0"/>
              <a:t>th</a:t>
            </a:r>
            <a:r>
              <a:rPr lang="en-US" sz="2400" dirty="0"/>
              <a:t> A.D.)</a:t>
            </a:r>
          </a:p>
          <a:p>
            <a:pPr lvl="1"/>
            <a:endParaRPr lang="en-US" sz="2400"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385046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p:txBody>
          <a:bodyPr/>
          <a:lstStyle/>
          <a:p>
            <a:pPr algn="ctr"/>
            <a:r>
              <a:rPr lang="en-US" b="1" dirty="0" smtClean="0">
                <a:solidFill>
                  <a:srgbClr val="FFFF00"/>
                </a:solidFill>
              </a:rPr>
              <a:t>How we received our Bible</a:t>
            </a:r>
            <a:br>
              <a:rPr lang="en-US" b="1" dirty="0" smtClean="0">
                <a:solidFill>
                  <a:srgbClr val="FFFF00"/>
                </a:solidFill>
              </a:rPr>
            </a:br>
            <a:r>
              <a:rPr lang="en-US" sz="2800" b="1" dirty="0" smtClean="0">
                <a:solidFill>
                  <a:schemeClr val="bg1">
                    <a:lumMod val="60000"/>
                    <a:lumOff val="40000"/>
                  </a:schemeClr>
                </a:solidFill>
              </a:rPr>
              <a:t>Genesis 1:1 Hebrew Old Testament</a:t>
            </a:r>
            <a:endParaRPr lang="en-US" sz="2800" b="1" dirty="0">
              <a:solidFill>
                <a:schemeClr val="bg1">
                  <a:lumMod val="60000"/>
                  <a:lumOff val="40000"/>
                </a:schemeClr>
              </a:solidFill>
            </a:endParaRPr>
          </a:p>
        </p:txBody>
      </p:sp>
      <p:sp>
        <p:nvSpPr>
          <p:cNvPr id="66563" name="Rectangle 1027"/>
          <p:cNvSpPr>
            <a:spLocks noGrp="1" noChangeArrowheads="1"/>
          </p:cNvSpPr>
          <p:nvPr>
            <p:ph type="body" idx="1"/>
          </p:nvPr>
        </p:nvSpPr>
        <p:spPr/>
        <p:txBody>
          <a:bodyPr/>
          <a:lstStyle/>
          <a:p>
            <a:pPr marL="0" indent="0">
              <a:buNone/>
            </a:pPr>
            <a:endParaRPr lang="en-US" dirty="0"/>
          </a:p>
          <a:p>
            <a:pPr>
              <a:buFont typeface="Wingdings" pitchFamily="2" charset="2"/>
              <a:buNone/>
            </a:pPr>
            <a:r>
              <a:rPr lang="en-US" sz="6000" dirty="0">
                <a:latin typeface="Bwhebb" pitchFamily="2" charset="0"/>
              </a:rPr>
              <a:t>       ~</a:t>
            </a:r>
            <a:r>
              <a:rPr lang="en-US" sz="6000" dirty="0" err="1">
                <a:latin typeface="Bwhebb" pitchFamily="2" charset="0"/>
              </a:rPr>
              <a:t>yhil</a:t>
            </a:r>
            <a:r>
              <a:rPr lang="en-US" sz="6000" dirty="0">
                <a:latin typeface="Bwhebb" pitchFamily="2" charset="0"/>
              </a:rPr>
              <a:t>{a/ </a:t>
            </a:r>
            <a:r>
              <a:rPr lang="en-US" sz="6000" dirty="0" err="1">
                <a:latin typeface="Bwhebb" pitchFamily="2" charset="0"/>
              </a:rPr>
              <a:t>ar'B</a:t>
            </a:r>
            <a:r>
              <a:rPr lang="en-US" sz="6000" dirty="0">
                <a:latin typeface="Bwhebb" pitchFamily="2" charset="0"/>
              </a:rPr>
              <a:t>' </a:t>
            </a:r>
            <a:r>
              <a:rPr lang="en-US" sz="6000" dirty="0" err="1">
                <a:latin typeface="Bwhebb" pitchFamily="2" charset="0"/>
              </a:rPr>
              <a:t>tyviareB</a:t>
            </a:r>
            <a:endParaRPr lang="en-US" sz="6000" dirty="0">
              <a:latin typeface="Bwhebb" pitchFamily="2" charset="0"/>
            </a:endParaRPr>
          </a:p>
          <a:p>
            <a:pPr>
              <a:buFont typeface="Wingdings" pitchFamily="2" charset="2"/>
              <a:buNone/>
            </a:pPr>
            <a:r>
              <a:rPr lang="en-US" sz="6000" dirty="0">
                <a:latin typeface="Bwhebb" pitchFamily="2" charset="0"/>
              </a:rPr>
              <a:t>			#</a:t>
            </a:r>
            <a:r>
              <a:rPr lang="en-US" sz="6000" dirty="0" err="1">
                <a:latin typeface="Bwhebb" pitchFamily="2" charset="0"/>
              </a:rPr>
              <a:t>r,a'h</a:t>
            </a:r>
            <a:r>
              <a:rPr lang="en-US" sz="6000" dirty="0">
                <a:latin typeface="Bwhebb" pitchFamily="2" charset="0"/>
              </a:rPr>
              <a:t>' </a:t>
            </a:r>
            <a:r>
              <a:rPr lang="en-US" sz="6000" dirty="0" err="1">
                <a:latin typeface="Bwhebb" pitchFamily="2" charset="0"/>
              </a:rPr>
              <a:t>taew</a:t>
            </a:r>
            <a:r>
              <a:rPr lang="en-US" sz="6000" dirty="0">
                <a:latin typeface="Bwhebb" pitchFamily="2" charset="0"/>
              </a:rPr>
              <a:t>&gt; ~</a:t>
            </a:r>
            <a:r>
              <a:rPr lang="en-US" sz="6000" dirty="0" err="1">
                <a:latin typeface="Bwhebb" pitchFamily="2" charset="0"/>
              </a:rPr>
              <a:t>yIm;V'h</a:t>
            </a:r>
            <a:r>
              <a:rPr lang="en-US" sz="6000" dirty="0">
                <a:latin typeface="Bwhebb" pitchFamily="2" charset="0"/>
              </a:rPr>
              <a:t>; tae</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507511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dirty="0"/>
              <a:t> </a:t>
            </a:r>
            <a:r>
              <a:rPr lang="en-US" b="1" dirty="0">
                <a:solidFill>
                  <a:srgbClr val="FFFF00"/>
                </a:solidFill>
              </a:rPr>
              <a:t>Dead Sea Scrolls </a:t>
            </a:r>
          </a:p>
        </p:txBody>
      </p:sp>
      <p:pic>
        <p:nvPicPr>
          <p:cNvPr id="101379" name="Picture 3" descr="P2250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4724400" y="1295400"/>
            <a:ext cx="4419596"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pic>
        <p:nvPicPr>
          <p:cNvPr id="5" name="Picture 5" descr="Cave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724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757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r>
              <a:rPr lang="en-US" b="1" dirty="0">
                <a:solidFill>
                  <a:srgbClr val="FFFF00"/>
                </a:solidFill>
              </a:rPr>
              <a:t>H</a:t>
            </a:r>
            <a:r>
              <a:rPr lang="en-US" b="1" dirty="0" smtClean="0">
                <a:solidFill>
                  <a:srgbClr val="FFFF00"/>
                </a:solidFill>
              </a:rPr>
              <a:t>ow We Received Our Bible</a:t>
            </a:r>
            <a:br>
              <a:rPr lang="en-US" b="1" dirty="0" smtClean="0">
                <a:solidFill>
                  <a:srgbClr val="FFFF00"/>
                </a:solidFill>
              </a:rPr>
            </a:br>
            <a:r>
              <a:rPr lang="en-US" sz="2800" b="1" dirty="0">
                <a:solidFill>
                  <a:schemeClr val="bg1">
                    <a:lumMod val="60000"/>
                    <a:lumOff val="40000"/>
                  </a:schemeClr>
                </a:solidFill>
              </a:rPr>
              <a:t>J</a:t>
            </a:r>
            <a:r>
              <a:rPr lang="en-US" sz="2800" b="1" dirty="0" smtClean="0">
                <a:solidFill>
                  <a:schemeClr val="bg1">
                    <a:lumMod val="60000"/>
                    <a:lumOff val="40000"/>
                  </a:schemeClr>
                </a:solidFill>
              </a:rPr>
              <a:t>ohn 14:6 </a:t>
            </a:r>
            <a:r>
              <a:rPr lang="en-US" sz="2800" b="1" dirty="0" err="1" smtClean="0">
                <a:solidFill>
                  <a:schemeClr val="bg1">
                    <a:lumMod val="60000"/>
                    <a:lumOff val="40000"/>
                  </a:schemeClr>
                </a:solidFill>
              </a:rPr>
              <a:t>Koine</a:t>
            </a:r>
            <a:r>
              <a:rPr lang="en-US" sz="2800" b="1" dirty="0" smtClean="0">
                <a:solidFill>
                  <a:schemeClr val="bg1">
                    <a:lumMod val="60000"/>
                    <a:lumOff val="40000"/>
                  </a:schemeClr>
                </a:solidFill>
              </a:rPr>
              <a:t> Greek New Testament</a:t>
            </a:r>
            <a:endParaRPr lang="en-US" sz="2800" b="1" dirty="0">
              <a:solidFill>
                <a:schemeClr val="bg1">
                  <a:lumMod val="60000"/>
                  <a:lumOff val="40000"/>
                </a:schemeClr>
              </a:solidFill>
            </a:endParaRPr>
          </a:p>
        </p:txBody>
      </p:sp>
      <p:sp>
        <p:nvSpPr>
          <p:cNvPr id="67587" name="Rectangle 3"/>
          <p:cNvSpPr>
            <a:spLocks noGrp="1" noChangeArrowheads="1"/>
          </p:cNvSpPr>
          <p:nvPr>
            <p:ph type="body" idx="1"/>
          </p:nvPr>
        </p:nvSpPr>
        <p:spPr/>
        <p:txBody>
          <a:bodyPr/>
          <a:lstStyle/>
          <a:p>
            <a:r>
              <a:rPr lang="en-US" dirty="0" smtClean="0"/>
              <a:t> </a:t>
            </a:r>
            <a:r>
              <a:rPr lang="en-US" sz="4800" dirty="0" err="1">
                <a:latin typeface="Bwgrkl" pitchFamily="2" charset="0"/>
              </a:rPr>
              <a:t>le,gei</a:t>
            </a:r>
            <a:r>
              <a:rPr lang="en-US" sz="4800" dirty="0">
                <a:latin typeface="Bwgrkl" pitchFamily="2" charset="0"/>
              </a:rPr>
              <a:t> </a:t>
            </a:r>
            <a:r>
              <a:rPr lang="en-US" sz="4800" dirty="0" err="1">
                <a:latin typeface="Bwgrkl" pitchFamily="2" charset="0"/>
              </a:rPr>
              <a:t>auvtw</a:t>
            </a:r>
            <a:r>
              <a:rPr lang="en-US" sz="4800" dirty="0">
                <a:latin typeface="Bwgrkl" pitchFamily="2" charset="0"/>
              </a:rPr>
              <a:t>/| o` </a:t>
            </a:r>
            <a:r>
              <a:rPr lang="en-US" sz="4800" dirty="0" err="1">
                <a:latin typeface="Bwgrkl" pitchFamily="2" charset="0"/>
              </a:rPr>
              <a:t>VIhsou</a:t>
            </a:r>
            <a:r>
              <a:rPr lang="en-US" sz="4800" dirty="0">
                <a:latin typeface="Bwgrkl" pitchFamily="2" charset="0"/>
              </a:rPr>
              <a:t>/j\ </a:t>
            </a:r>
            <a:r>
              <a:rPr lang="en-US" sz="4800" dirty="0" err="1">
                <a:latin typeface="Bwgrkl" pitchFamily="2" charset="0"/>
              </a:rPr>
              <a:t>evgw</a:t>
            </a:r>
            <a:r>
              <a:rPr lang="en-US" sz="4800" dirty="0">
                <a:latin typeface="Bwgrkl" pitchFamily="2" charset="0"/>
              </a:rPr>
              <a:t>, </a:t>
            </a:r>
            <a:r>
              <a:rPr lang="en-US" sz="4800" dirty="0" err="1">
                <a:latin typeface="Bwgrkl" pitchFamily="2" charset="0"/>
              </a:rPr>
              <a:t>eivmi</a:t>
            </a:r>
            <a:r>
              <a:rPr lang="en-US" sz="4800" dirty="0">
                <a:latin typeface="Bwgrkl" pitchFamily="2" charset="0"/>
              </a:rPr>
              <a:t> h` </a:t>
            </a:r>
            <a:r>
              <a:rPr lang="en-US" sz="4800" dirty="0" err="1">
                <a:latin typeface="Bwgrkl" pitchFamily="2" charset="0"/>
              </a:rPr>
              <a:t>o`do.j</a:t>
            </a:r>
            <a:r>
              <a:rPr lang="en-US" sz="4800" dirty="0">
                <a:latin typeface="Bwgrkl" pitchFamily="2" charset="0"/>
              </a:rPr>
              <a:t> </a:t>
            </a:r>
            <a:r>
              <a:rPr lang="en-US" sz="4800" dirty="0" err="1">
                <a:latin typeface="Bwgrkl" pitchFamily="2" charset="0"/>
              </a:rPr>
              <a:t>kai</a:t>
            </a:r>
            <a:r>
              <a:rPr lang="en-US" sz="4800" dirty="0">
                <a:latin typeface="Bwgrkl" pitchFamily="2" charset="0"/>
              </a:rPr>
              <a:t>. h` </a:t>
            </a:r>
            <a:r>
              <a:rPr lang="en-US" sz="4800" dirty="0" err="1">
                <a:latin typeface="Bwgrkl" pitchFamily="2" charset="0"/>
              </a:rPr>
              <a:t>avlh,qeia</a:t>
            </a:r>
            <a:r>
              <a:rPr lang="en-US" sz="4800" dirty="0">
                <a:latin typeface="Bwgrkl" pitchFamily="2" charset="0"/>
              </a:rPr>
              <a:t> </a:t>
            </a:r>
            <a:r>
              <a:rPr lang="en-US" sz="4800" dirty="0" err="1">
                <a:latin typeface="Bwgrkl" pitchFamily="2" charset="0"/>
              </a:rPr>
              <a:t>kai</a:t>
            </a:r>
            <a:r>
              <a:rPr lang="en-US" sz="4800" dirty="0">
                <a:latin typeface="Bwgrkl" pitchFamily="2" charset="0"/>
              </a:rPr>
              <a:t>. h` </a:t>
            </a:r>
            <a:r>
              <a:rPr lang="en-US" sz="4800" dirty="0" err="1">
                <a:latin typeface="Bwgrkl" pitchFamily="2" charset="0"/>
              </a:rPr>
              <a:t>zwh</a:t>
            </a:r>
            <a:r>
              <a:rPr lang="en-US" sz="4800" dirty="0">
                <a:latin typeface="Bwgrkl" pitchFamily="2" charset="0"/>
              </a:rPr>
              <a:t>,\ </a:t>
            </a:r>
            <a:r>
              <a:rPr lang="en-US" sz="4800" dirty="0" err="1">
                <a:latin typeface="Bwgrkl" pitchFamily="2" charset="0"/>
              </a:rPr>
              <a:t>ouvdei.j</a:t>
            </a:r>
            <a:r>
              <a:rPr lang="en-US" sz="4800" dirty="0">
                <a:latin typeface="Bwgrkl" pitchFamily="2" charset="0"/>
              </a:rPr>
              <a:t> </a:t>
            </a:r>
            <a:r>
              <a:rPr lang="en-US" sz="4800" dirty="0" err="1">
                <a:latin typeface="Bwgrkl" pitchFamily="2" charset="0"/>
              </a:rPr>
              <a:t>e;rcetai</a:t>
            </a:r>
            <a:r>
              <a:rPr lang="en-US" sz="4800" dirty="0">
                <a:latin typeface="Bwgrkl" pitchFamily="2" charset="0"/>
              </a:rPr>
              <a:t> </a:t>
            </a:r>
            <a:r>
              <a:rPr lang="en-US" sz="4800" dirty="0" err="1">
                <a:latin typeface="Bwgrkl" pitchFamily="2" charset="0"/>
              </a:rPr>
              <a:t>pro.j</a:t>
            </a:r>
            <a:r>
              <a:rPr lang="en-US" sz="4800" dirty="0">
                <a:latin typeface="Bwgrkl" pitchFamily="2" charset="0"/>
              </a:rPr>
              <a:t> </a:t>
            </a:r>
            <a:r>
              <a:rPr lang="en-US" sz="4800" dirty="0" err="1">
                <a:latin typeface="Bwgrkl" pitchFamily="2" charset="0"/>
              </a:rPr>
              <a:t>to.n</a:t>
            </a:r>
            <a:r>
              <a:rPr lang="en-US" sz="4800" dirty="0">
                <a:latin typeface="Bwgrkl" pitchFamily="2" charset="0"/>
              </a:rPr>
              <a:t> </a:t>
            </a:r>
            <a:r>
              <a:rPr lang="en-US" sz="4800" dirty="0" err="1">
                <a:latin typeface="Bwgrkl" pitchFamily="2" charset="0"/>
              </a:rPr>
              <a:t>pate,ra</a:t>
            </a:r>
            <a:r>
              <a:rPr lang="en-US" sz="4800" dirty="0">
                <a:latin typeface="Bwgrkl" pitchFamily="2" charset="0"/>
              </a:rPr>
              <a:t> </a:t>
            </a:r>
            <a:r>
              <a:rPr lang="en-US" sz="4800" dirty="0" err="1">
                <a:latin typeface="Bwgrkl" pitchFamily="2" charset="0"/>
              </a:rPr>
              <a:t>eiv</a:t>
            </a:r>
            <a:r>
              <a:rPr lang="en-US" sz="4800" dirty="0">
                <a:latin typeface="Bwgrkl" pitchFamily="2" charset="0"/>
              </a:rPr>
              <a:t> </a:t>
            </a:r>
            <a:r>
              <a:rPr lang="en-US" sz="4800" dirty="0" err="1">
                <a:latin typeface="Bwgrkl" pitchFamily="2" charset="0"/>
              </a:rPr>
              <a:t>mh</a:t>
            </a:r>
            <a:r>
              <a:rPr lang="en-US" sz="4800" dirty="0">
                <a:latin typeface="Bwgrkl" pitchFamily="2" charset="0"/>
              </a:rPr>
              <a:t>. </a:t>
            </a:r>
            <a:r>
              <a:rPr lang="en-US" sz="4800" dirty="0" err="1">
                <a:latin typeface="Bwgrkl" pitchFamily="2" charset="0"/>
              </a:rPr>
              <a:t>diV</a:t>
            </a:r>
            <a:r>
              <a:rPr lang="en-US" sz="4800" dirty="0">
                <a:latin typeface="Bwgrkl" pitchFamily="2" charset="0"/>
              </a:rPr>
              <a:t> </a:t>
            </a:r>
            <a:r>
              <a:rPr lang="en-US" sz="4800" dirty="0" err="1">
                <a:latin typeface="Bwgrkl" pitchFamily="2" charset="0"/>
              </a:rPr>
              <a:t>evmou</a:t>
            </a:r>
            <a:r>
              <a:rPr lang="en-US" sz="4800" dirty="0">
                <a:latin typeface="Bwgrkl" pitchFamily="2" charset="0"/>
              </a:rPr>
              <a:t>/Å</a:t>
            </a:r>
          </a:p>
          <a:p>
            <a:endParaRPr lang="en-US"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364068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pyrus B XV (P75) par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609600" y="152400"/>
            <a:ext cx="7924800" cy="1066800"/>
          </a:xfrm>
          <a:prstGeom prst="rect">
            <a:avLst/>
          </a:prstGeom>
          <a:solidFill>
            <a:schemeClr val="tx1"/>
          </a:solidFill>
          <a:ln w="12700">
            <a:noFill/>
            <a:miter lim="800000"/>
            <a:headEnd type="none" w="sm" len="sm"/>
            <a:tailEnd type="none" w="sm" len="sm"/>
          </a:ln>
          <a:effectLst>
            <a:outerShdw dist="125724" dir="2700000" algn="ctr" rotWithShape="0">
              <a:schemeClr val="bg1"/>
            </a:outerShdw>
          </a:effectLst>
        </p:spPr>
        <p:txBody>
          <a:bodyPr>
            <a:spAutoFit/>
          </a:bodyPr>
          <a:lstStyle/>
          <a:p>
            <a:pPr algn="ctr">
              <a:defRPr/>
            </a:pPr>
            <a:r>
              <a:rPr lang="en-US" sz="3200">
                <a:solidFill>
                  <a:schemeClr val="bg1"/>
                </a:solidFill>
                <a:latin typeface="Tahoma" pitchFamily="34" charset="0"/>
              </a:rPr>
              <a:t>A Sample Portion of a Papyrus Manuscript: </a:t>
            </a:r>
            <a:br>
              <a:rPr lang="en-US" sz="3200">
                <a:solidFill>
                  <a:schemeClr val="bg1"/>
                </a:solidFill>
                <a:latin typeface="Tahoma" pitchFamily="34" charset="0"/>
              </a:rPr>
            </a:br>
            <a:r>
              <a:rPr lang="en-US" sz="3200">
                <a:solidFill>
                  <a:schemeClr val="bg1"/>
                </a:solidFill>
                <a:latin typeface="Tahoma" pitchFamily="34" charset="0"/>
              </a:rPr>
              <a:t>Bodmer XV (</a:t>
            </a:r>
            <a:r>
              <a:rPr lang="en-US" sz="3200" b="1">
                <a:solidFill>
                  <a:schemeClr val="bg1"/>
                </a:solidFill>
                <a:latin typeface="Greek Parse" pitchFamily="34" charset="0"/>
              </a:rPr>
              <a:t>P</a:t>
            </a:r>
            <a:r>
              <a:rPr lang="en-US" sz="3200" b="1" baseline="20000">
                <a:solidFill>
                  <a:schemeClr val="bg1"/>
                </a:solidFill>
                <a:latin typeface="Tahoma" pitchFamily="34" charset="0"/>
              </a:rPr>
              <a:t>75</a:t>
            </a:r>
            <a:r>
              <a:rPr lang="en-US" sz="3200">
                <a:solidFill>
                  <a:schemeClr val="bg1"/>
                </a:solidFill>
                <a:latin typeface="Tahoma" pitchFamily="34" charset="0"/>
              </a:rPr>
              <a:t>), ca. A.D. 175-225</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336879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9"/>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10243" name="Rectangle 3"/>
          <p:cNvSpPr>
            <a:spLocks noGrp="1" noChangeArrowheads="1"/>
          </p:cNvSpPr>
          <p:nvPr>
            <p:ph type="title"/>
          </p:nvPr>
        </p:nvSpPr>
        <p:spPr>
          <a:xfrm>
            <a:off x="152400" y="0"/>
            <a:ext cx="7239000" cy="838200"/>
          </a:xfrm>
        </p:spPr>
        <p:txBody>
          <a:bodyPr/>
          <a:lstStyle/>
          <a:p>
            <a:r>
              <a:rPr lang="en-US" sz="2400" i="1" smtClean="0">
                <a:solidFill>
                  <a:schemeClr val="bg1"/>
                </a:solidFill>
              </a:rPr>
              <a:t>A Sample Portion of an Uncial Manuscript: </a:t>
            </a:r>
            <a:br>
              <a:rPr lang="en-US" sz="2400" i="1" smtClean="0">
                <a:solidFill>
                  <a:schemeClr val="bg1"/>
                </a:solidFill>
              </a:rPr>
            </a:br>
            <a:r>
              <a:rPr lang="en-US" sz="2400" i="1" smtClean="0">
                <a:solidFill>
                  <a:schemeClr val="bg1"/>
                </a:solidFill>
              </a:rPr>
              <a:t>Codex Vaticanus (</a:t>
            </a:r>
            <a:r>
              <a:rPr lang="en-US" sz="2400" i="1" smtClean="0">
                <a:solidFill>
                  <a:schemeClr val="bg1"/>
                </a:solidFill>
                <a:sym typeface="Graeca" pitchFamily="2" charset="2"/>
              </a:rPr>
              <a:t>B</a:t>
            </a:r>
            <a:r>
              <a:rPr lang="en-US" sz="2400" i="1" smtClean="0">
                <a:solidFill>
                  <a:schemeClr val="bg1"/>
                </a:solidFill>
              </a:rPr>
              <a:t>), early 4th century</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47761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T</a:t>
            </a:r>
            <a:r>
              <a:rPr lang="en-US" b="1" dirty="0" smtClean="0">
                <a:solidFill>
                  <a:srgbClr val="FFFF00"/>
                </a:solidFill>
              </a:rPr>
              <a:t>he Nature of the Bible</a:t>
            </a:r>
            <a:endParaRPr lang="en-US" b="1" dirty="0">
              <a:solidFill>
                <a:srgbClr val="FFFF00"/>
              </a:solidFill>
            </a:endParaRPr>
          </a:p>
        </p:txBody>
      </p:sp>
      <p:sp>
        <p:nvSpPr>
          <p:cNvPr id="3" name="Content Placeholder 2"/>
          <p:cNvSpPr>
            <a:spLocks noGrp="1"/>
          </p:cNvSpPr>
          <p:nvPr>
            <p:ph idx="1"/>
          </p:nvPr>
        </p:nvSpPr>
        <p:spPr/>
        <p:txBody>
          <a:bodyPr/>
          <a:lstStyle/>
          <a:p>
            <a:r>
              <a:rPr lang="en-US" sz="3200" b="1" dirty="0" smtClean="0">
                <a:solidFill>
                  <a:schemeClr val="bg1">
                    <a:lumMod val="60000"/>
                    <a:lumOff val="40000"/>
                  </a:schemeClr>
                </a:solidFill>
              </a:rPr>
              <a:t>Inspired by God</a:t>
            </a:r>
          </a:p>
          <a:p>
            <a:pPr lvl="1"/>
            <a:r>
              <a:rPr lang="en-US" dirty="0" smtClean="0"/>
              <a:t>Every </a:t>
            </a:r>
            <a:r>
              <a:rPr lang="en-US" dirty="0"/>
              <a:t>s</a:t>
            </a:r>
            <a:r>
              <a:rPr lang="en-US" dirty="0" smtClean="0"/>
              <a:t>cripture </a:t>
            </a:r>
            <a:r>
              <a:rPr lang="en-US" dirty="0"/>
              <a:t>is inspired by </a:t>
            </a:r>
            <a:r>
              <a:rPr lang="en-US" dirty="0" smtClean="0"/>
              <a:t>God (2 Tim 3:16; NET </a:t>
            </a:r>
            <a:r>
              <a:rPr lang="en-US" dirty="0"/>
              <a:t>Bible</a:t>
            </a:r>
            <a:r>
              <a:rPr lang="en-US" dirty="0" smtClean="0"/>
              <a:t>).</a:t>
            </a:r>
          </a:p>
          <a:p>
            <a:pPr lvl="1"/>
            <a:r>
              <a:rPr lang="en-US" dirty="0"/>
              <a:t>No prophecy of scripture ever comes about by the prophet's own imagination, for no prophecy was ever borne of human impulse; rather, men carried along by the Holy Spirit spoke from God </a:t>
            </a:r>
            <a:r>
              <a:rPr lang="en-US" dirty="0" smtClean="0"/>
              <a:t>(2 Pet 1:20-21; NET </a:t>
            </a:r>
            <a:r>
              <a:rPr lang="en-US" dirty="0"/>
              <a:t>Bible). </a:t>
            </a:r>
            <a:r>
              <a:rPr lang="en-US" dirty="0" smtClean="0"/>
              <a:t> </a:t>
            </a:r>
            <a:endParaRPr lang="en-US" dirty="0"/>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683166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sz="2800" b="1" dirty="0" smtClean="0">
                <a:solidFill>
                  <a:schemeClr val="bg1">
                    <a:lumMod val="60000"/>
                    <a:lumOff val="40000"/>
                  </a:schemeClr>
                </a:solidFill>
              </a:rPr>
              <a:t>Early Bible Translations</a:t>
            </a:r>
            <a:endParaRPr lang="en-US" sz="2800" dirty="0">
              <a:solidFill>
                <a:schemeClr val="bg1">
                  <a:lumMod val="60000"/>
                  <a:lumOff val="40000"/>
                </a:schemeClr>
              </a:solidFill>
            </a:endParaRPr>
          </a:p>
        </p:txBody>
      </p:sp>
      <p:sp>
        <p:nvSpPr>
          <p:cNvPr id="68611" name="Rectangle 3"/>
          <p:cNvSpPr>
            <a:spLocks noGrp="1" noChangeArrowheads="1"/>
          </p:cNvSpPr>
          <p:nvPr>
            <p:ph type="body" idx="1"/>
          </p:nvPr>
        </p:nvSpPr>
        <p:spPr>
          <a:xfrm>
            <a:off x="152400" y="1600200"/>
            <a:ext cx="8991599" cy="4525963"/>
          </a:xfrm>
        </p:spPr>
        <p:txBody>
          <a:bodyPr/>
          <a:lstStyle/>
          <a:p>
            <a:pPr>
              <a:lnSpc>
                <a:spcPct val="90000"/>
              </a:lnSpc>
            </a:pPr>
            <a:r>
              <a:rPr lang="en-US" sz="2800" dirty="0">
                <a:solidFill>
                  <a:schemeClr val="bg1">
                    <a:lumMod val="60000"/>
                    <a:lumOff val="40000"/>
                  </a:schemeClr>
                </a:solidFill>
              </a:rPr>
              <a:t>Purpose: To get the Bible in a language that the people could understand</a:t>
            </a:r>
          </a:p>
          <a:p>
            <a:pPr>
              <a:lnSpc>
                <a:spcPct val="90000"/>
              </a:lnSpc>
            </a:pPr>
            <a:r>
              <a:rPr lang="en-US" sz="2800" dirty="0"/>
              <a:t>Old Testament</a:t>
            </a:r>
          </a:p>
          <a:p>
            <a:pPr lvl="1">
              <a:lnSpc>
                <a:spcPct val="90000"/>
              </a:lnSpc>
            </a:pPr>
            <a:r>
              <a:rPr lang="en-US" sz="2400" dirty="0" err="1"/>
              <a:t>Koine</a:t>
            </a:r>
            <a:r>
              <a:rPr lang="en-US" sz="2400" dirty="0"/>
              <a:t> Greek: Septuagint (LXX) 3</a:t>
            </a:r>
            <a:r>
              <a:rPr lang="en-US" sz="2400" baseline="30000" dirty="0"/>
              <a:t>rd</a:t>
            </a:r>
            <a:r>
              <a:rPr lang="en-US" sz="2400" dirty="0"/>
              <a:t> Century B.C.</a:t>
            </a:r>
          </a:p>
          <a:p>
            <a:pPr lvl="1">
              <a:lnSpc>
                <a:spcPct val="90000"/>
              </a:lnSpc>
            </a:pPr>
            <a:r>
              <a:rPr lang="en-US" sz="2400" dirty="0" err="1"/>
              <a:t>Syriac</a:t>
            </a:r>
            <a:r>
              <a:rPr lang="en-US" sz="2400" dirty="0"/>
              <a:t>: </a:t>
            </a:r>
            <a:r>
              <a:rPr lang="en-US" sz="2400" dirty="0" err="1"/>
              <a:t>Peshitta</a:t>
            </a:r>
            <a:r>
              <a:rPr lang="en-US" sz="2400" dirty="0"/>
              <a:t> 2-3</a:t>
            </a:r>
            <a:r>
              <a:rPr lang="en-US" sz="2400" baseline="30000" dirty="0"/>
              <a:t>rd</a:t>
            </a:r>
            <a:r>
              <a:rPr lang="en-US" sz="2400" dirty="0"/>
              <a:t> Century A.D.?</a:t>
            </a:r>
          </a:p>
          <a:p>
            <a:pPr lvl="1">
              <a:lnSpc>
                <a:spcPct val="90000"/>
              </a:lnSpc>
            </a:pPr>
            <a:r>
              <a:rPr lang="en-US" sz="2400" dirty="0"/>
              <a:t>Aramaic: Jewish </a:t>
            </a:r>
            <a:r>
              <a:rPr lang="en-US" sz="2400" dirty="0" err="1"/>
              <a:t>Targums</a:t>
            </a:r>
            <a:r>
              <a:rPr lang="en-US" sz="2400" dirty="0"/>
              <a:t> 2-3</a:t>
            </a:r>
            <a:r>
              <a:rPr lang="en-US" sz="2400" baseline="30000" dirty="0"/>
              <a:t>rd</a:t>
            </a:r>
            <a:r>
              <a:rPr lang="en-US" sz="2400" dirty="0"/>
              <a:t> Century A.D.</a:t>
            </a:r>
          </a:p>
          <a:p>
            <a:pPr lvl="1">
              <a:lnSpc>
                <a:spcPct val="90000"/>
              </a:lnSpc>
            </a:pPr>
            <a:r>
              <a:rPr lang="en-US" sz="2400" dirty="0"/>
              <a:t>Latin: Vulgate done by Jerome 400 A.D.</a:t>
            </a:r>
          </a:p>
          <a:p>
            <a:pPr>
              <a:lnSpc>
                <a:spcPct val="90000"/>
              </a:lnSpc>
            </a:pPr>
            <a:r>
              <a:rPr lang="en-US" sz="2800" dirty="0"/>
              <a:t>New Testament </a:t>
            </a:r>
            <a:r>
              <a:rPr lang="en-US" sz="2000" dirty="0"/>
              <a:t>(Early Translations in 2</a:t>
            </a:r>
            <a:r>
              <a:rPr lang="en-US" sz="2000" baseline="30000" dirty="0"/>
              <a:t>nd</a:t>
            </a:r>
            <a:r>
              <a:rPr lang="en-US" sz="2000" dirty="0"/>
              <a:t> century A.D.)</a:t>
            </a:r>
          </a:p>
          <a:p>
            <a:pPr lvl="1">
              <a:lnSpc>
                <a:spcPct val="90000"/>
              </a:lnSpc>
            </a:pPr>
            <a:r>
              <a:rPr lang="en-US" sz="2400" dirty="0"/>
              <a:t>Latin: Old Latin and Vulgate (Western Church)</a:t>
            </a:r>
          </a:p>
          <a:p>
            <a:pPr lvl="1">
              <a:lnSpc>
                <a:spcPct val="90000"/>
              </a:lnSpc>
            </a:pPr>
            <a:r>
              <a:rPr lang="en-US" sz="2400" dirty="0"/>
              <a:t>Coptic: (Egypt)</a:t>
            </a:r>
          </a:p>
          <a:p>
            <a:pPr lvl="1">
              <a:lnSpc>
                <a:spcPct val="90000"/>
              </a:lnSpc>
            </a:pPr>
            <a:r>
              <a:rPr lang="en-US" sz="2400" dirty="0" err="1"/>
              <a:t>Syriac</a:t>
            </a:r>
            <a:r>
              <a:rPr lang="en-US" sz="2400" dirty="0"/>
              <a:t>: Old </a:t>
            </a:r>
            <a:r>
              <a:rPr lang="en-US" sz="2400" dirty="0" err="1"/>
              <a:t>Syriac</a:t>
            </a:r>
            <a:r>
              <a:rPr lang="en-US" sz="2400" dirty="0"/>
              <a:t> and </a:t>
            </a:r>
            <a:r>
              <a:rPr lang="en-US" sz="2400" dirty="0" err="1"/>
              <a:t>Peshitta</a:t>
            </a:r>
            <a:r>
              <a:rPr lang="en-US" sz="2400" dirty="0"/>
              <a:t> (Eastern Church)</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506745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fade">
                                      <p:cBhvr>
                                        <p:cTn id="7" dur="500"/>
                                        <p:tgtEl>
                                          <p:spTgt spid="686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611">
                                            <p:txEl>
                                              <p:pRg st="2" end="2"/>
                                            </p:txEl>
                                          </p:spTgt>
                                        </p:tgtEl>
                                        <p:attrNameLst>
                                          <p:attrName>style.visibility</p:attrName>
                                        </p:attrNameLst>
                                      </p:cBhvr>
                                      <p:to>
                                        <p:strVal val="visible"/>
                                      </p:to>
                                    </p:set>
                                    <p:animEffect transition="in" filter="fade">
                                      <p:cBhvr>
                                        <p:cTn id="10" dur="500"/>
                                        <p:tgtEl>
                                          <p:spTgt spid="686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8611">
                                            <p:txEl>
                                              <p:pRg st="3" end="3"/>
                                            </p:txEl>
                                          </p:spTgt>
                                        </p:tgtEl>
                                        <p:attrNameLst>
                                          <p:attrName>style.visibility</p:attrName>
                                        </p:attrNameLst>
                                      </p:cBhvr>
                                      <p:to>
                                        <p:strVal val="visible"/>
                                      </p:to>
                                    </p:set>
                                    <p:animEffect transition="in" filter="fade">
                                      <p:cBhvr>
                                        <p:cTn id="13" dur="500"/>
                                        <p:tgtEl>
                                          <p:spTgt spid="686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8611">
                                            <p:txEl>
                                              <p:pRg st="4" end="4"/>
                                            </p:txEl>
                                          </p:spTgt>
                                        </p:tgtEl>
                                        <p:attrNameLst>
                                          <p:attrName>style.visibility</p:attrName>
                                        </p:attrNameLst>
                                      </p:cBhvr>
                                      <p:to>
                                        <p:strVal val="visible"/>
                                      </p:to>
                                    </p:set>
                                    <p:animEffect transition="in" filter="fade">
                                      <p:cBhvr>
                                        <p:cTn id="16" dur="500"/>
                                        <p:tgtEl>
                                          <p:spTgt spid="6861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8611">
                                            <p:txEl>
                                              <p:pRg st="5" end="5"/>
                                            </p:txEl>
                                          </p:spTgt>
                                        </p:tgtEl>
                                        <p:attrNameLst>
                                          <p:attrName>style.visibility</p:attrName>
                                        </p:attrNameLst>
                                      </p:cBhvr>
                                      <p:to>
                                        <p:strVal val="visible"/>
                                      </p:to>
                                    </p:set>
                                    <p:animEffect transition="in" filter="fade">
                                      <p:cBhvr>
                                        <p:cTn id="19" dur="500"/>
                                        <p:tgtEl>
                                          <p:spTgt spid="6861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8611">
                                            <p:txEl>
                                              <p:pRg st="6" end="6"/>
                                            </p:txEl>
                                          </p:spTgt>
                                        </p:tgtEl>
                                        <p:attrNameLst>
                                          <p:attrName>style.visibility</p:attrName>
                                        </p:attrNameLst>
                                      </p:cBhvr>
                                      <p:to>
                                        <p:strVal val="visible"/>
                                      </p:to>
                                    </p:set>
                                    <p:anim calcmode="lin" valueType="num">
                                      <p:cBhvr additive="base">
                                        <p:cTn id="24" dur="5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8611">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8611">
                                            <p:txEl>
                                              <p:pRg st="7" end="7"/>
                                            </p:txEl>
                                          </p:spTgt>
                                        </p:tgtEl>
                                        <p:attrNameLst>
                                          <p:attrName>style.visibility</p:attrName>
                                        </p:attrNameLst>
                                      </p:cBhvr>
                                      <p:to>
                                        <p:strVal val="visible"/>
                                      </p:to>
                                    </p:set>
                                    <p:anim calcmode="lin" valueType="num">
                                      <p:cBhvr additive="base">
                                        <p:cTn id="28" dur="5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8611">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8611">
                                            <p:txEl>
                                              <p:pRg st="8" end="8"/>
                                            </p:txEl>
                                          </p:spTgt>
                                        </p:tgtEl>
                                        <p:attrNameLst>
                                          <p:attrName>style.visibility</p:attrName>
                                        </p:attrNameLst>
                                      </p:cBhvr>
                                      <p:to>
                                        <p:strVal val="visible"/>
                                      </p:to>
                                    </p:set>
                                    <p:anim calcmode="lin" valueType="num">
                                      <p:cBhvr additive="base">
                                        <p:cTn id="32" dur="500" fill="hold"/>
                                        <p:tgtEl>
                                          <p:spTgt spid="68611">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8611">
                                            <p:txEl>
                                              <p:pRg st="8" end="8"/>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8611">
                                            <p:txEl>
                                              <p:pRg st="9" end="9"/>
                                            </p:txEl>
                                          </p:spTgt>
                                        </p:tgtEl>
                                        <p:attrNameLst>
                                          <p:attrName>style.visibility</p:attrName>
                                        </p:attrNameLst>
                                      </p:cBhvr>
                                      <p:to>
                                        <p:strVal val="visible"/>
                                      </p:to>
                                    </p:set>
                                    <p:anim calcmode="lin" valueType="num">
                                      <p:cBhvr additive="base">
                                        <p:cTn id="36" dur="500" fill="hold"/>
                                        <p:tgtEl>
                                          <p:spTgt spid="68611">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86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 y="0"/>
            <a:ext cx="9067800" cy="1752600"/>
          </a:xfrm>
        </p:spPr>
        <p:txBody>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b="1" dirty="0">
                <a:solidFill>
                  <a:srgbClr val="FFFF00"/>
                </a:solidFill>
              </a:rPr>
              <a:t>How We Received Our Bible</a:t>
            </a:r>
            <a:br>
              <a:rPr lang="en-US" b="1" dirty="0">
                <a:solidFill>
                  <a:srgbClr val="FFFF00"/>
                </a:solidFill>
              </a:rPr>
            </a:br>
            <a:r>
              <a:rPr lang="en-US" sz="2800" dirty="0" smtClean="0">
                <a:solidFill>
                  <a:schemeClr val="bg1">
                    <a:lumMod val="60000"/>
                    <a:lumOff val="40000"/>
                  </a:schemeClr>
                </a:solidFill>
              </a:rPr>
              <a:t>History </a:t>
            </a:r>
            <a:r>
              <a:rPr lang="en-US" sz="2800" dirty="0">
                <a:solidFill>
                  <a:schemeClr val="bg1">
                    <a:lumMod val="60000"/>
                    <a:lumOff val="40000"/>
                  </a:schemeClr>
                </a:solidFill>
              </a:rPr>
              <a:t>of the English Bible</a:t>
            </a:r>
            <a:br>
              <a:rPr lang="en-US" sz="2800" dirty="0">
                <a:solidFill>
                  <a:schemeClr val="bg1">
                    <a:lumMod val="60000"/>
                    <a:lumOff val="40000"/>
                  </a:schemeClr>
                </a:solidFill>
              </a:rPr>
            </a:br>
            <a:endParaRPr lang="en-US" sz="2800" dirty="0">
              <a:solidFill>
                <a:schemeClr val="bg1">
                  <a:lumMod val="60000"/>
                  <a:lumOff val="40000"/>
                </a:schemeClr>
              </a:solidFill>
            </a:endParaRPr>
          </a:p>
        </p:txBody>
      </p:sp>
      <p:sp>
        <p:nvSpPr>
          <p:cNvPr id="69635" name="Rectangle 3"/>
          <p:cNvSpPr>
            <a:spLocks noGrp="1" noChangeArrowheads="1"/>
          </p:cNvSpPr>
          <p:nvPr>
            <p:ph type="body" idx="1"/>
          </p:nvPr>
        </p:nvSpPr>
        <p:spPr>
          <a:xfrm>
            <a:off x="0" y="1600200"/>
            <a:ext cx="9143999" cy="4525963"/>
          </a:xfrm>
        </p:spPr>
        <p:txBody>
          <a:bodyPr/>
          <a:lstStyle/>
          <a:p>
            <a:pPr>
              <a:lnSpc>
                <a:spcPct val="90000"/>
              </a:lnSpc>
            </a:pPr>
            <a:r>
              <a:rPr lang="en-US" sz="2800" dirty="0">
                <a:solidFill>
                  <a:schemeClr val="bg1">
                    <a:lumMod val="60000"/>
                    <a:lumOff val="40000"/>
                  </a:schemeClr>
                </a:solidFill>
              </a:rPr>
              <a:t>John Wycliffe (1330-1384)</a:t>
            </a:r>
          </a:p>
          <a:p>
            <a:pPr lvl="1">
              <a:lnSpc>
                <a:spcPct val="90000"/>
              </a:lnSpc>
            </a:pPr>
            <a:r>
              <a:rPr lang="en-US" sz="2400" dirty="0"/>
              <a:t>First Complete English Translation</a:t>
            </a:r>
          </a:p>
          <a:p>
            <a:pPr lvl="1">
              <a:lnSpc>
                <a:spcPct val="90000"/>
              </a:lnSpc>
            </a:pPr>
            <a:r>
              <a:rPr lang="en-US" sz="2400" dirty="0"/>
              <a:t>Translated from the Vulgate</a:t>
            </a:r>
          </a:p>
          <a:p>
            <a:pPr lvl="1">
              <a:lnSpc>
                <a:spcPct val="90000"/>
              </a:lnSpc>
            </a:pPr>
            <a:r>
              <a:rPr lang="en-US" sz="2400" dirty="0"/>
              <a:t>Matt 22:37-40: Thou </a:t>
            </a:r>
            <a:r>
              <a:rPr lang="en-US" sz="2400" dirty="0" err="1"/>
              <a:t>schalt</a:t>
            </a:r>
            <a:r>
              <a:rPr lang="en-US" sz="2400" dirty="0"/>
              <a:t> love </a:t>
            </a:r>
            <a:r>
              <a:rPr lang="en-US" sz="2400" dirty="0" err="1"/>
              <a:t>thi</a:t>
            </a:r>
            <a:r>
              <a:rPr lang="en-US" sz="2400" dirty="0"/>
              <a:t> Lord God of al thin </a:t>
            </a:r>
            <a:r>
              <a:rPr lang="en-US" sz="2400" dirty="0" err="1"/>
              <a:t>herte</a:t>
            </a:r>
            <a:r>
              <a:rPr lang="en-US" sz="2400" dirty="0"/>
              <a:t>, and of al </a:t>
            </a:r>
            <a:r>
              <a:rPr lang="en-US" sz="2400" dirty="0" err="1"/>
              <a:t>thi</a:t>
            </a:r>
            <a:r>
              <a:rPr lang="en-US" sz="2400" dirty="0"/>
              <a:t> </a:t>
            </a:r>
            <a:r>
              <a:rPr lang="en-US" sz="2400" dirty="0" err="1"/>
              <a:t>soule</a:t>
            </a:r>
            <a:r>
              <a:rPr lang="en-US" sz="2400" dirty="0"/>
              <a:t> and of al </a:t>
            </a:r>
            <a:r>
              <a:rPr lang="en-US" sz="2400" dirty="0" err="1"/>
              <a:t>thi</a:t>
            </a:r>
            <a:r>
              <a:rPr lang="en-US" sz="2400" dirty="0"/>
              <a:t> </a:t>
            </a:r>
            <a:r>
              <a:rPr lang="en-US" sz="2400" dirty="0" err="1"/>
              <a:t>mynde</a:t>
            </a:r>
            <a:r>
              <a:rPr lang="en-US" sz="2400" dirty="0"/>
              <a:t>, and </a:t>
            </a:r>
            <a:r>
              <a:rPr lang="en-US" sz="2400" dirty="0" err="1"/>
              <a:t>thi</a:t>
            </a:r>
            <a:r>
              <a:rPr lang="en-US" sz="2400" dirty="0"/>
              <a:t> </a:t>
            </a:r>
            <a:r>
              <a:rPr lang="en-US" sz="2400" dirty="0" err="1"/>
              <a:t>neighebore</a:t>
            </a:r>
            <a:r>
              <a:rPr lang="en-US" sz="2400" dirty="0"/>
              <a:t> as </a:t>
            </a:r>
            <a:r>
              <a:rPr lang="en-US" sz="2400" dirty="0" err="1"/>
              <a:t>thi</a:t>
            </a:r>
            <a:r>
              <a:rPr lang="en-US" sz="2400" dirty="0"/>
              <a:t> self, for in these </a:t>
            </a:r>
            <a:r>
              <a:rPr lang="en-US" sz="2400" dirty="0" err="1"/>
              <a:t>twey</a:t>
            </a:r>
            <a:r>
              <a:rPr lang="en-US" sz="2400" dirty="0"/>
              <a:t> </a:t>
            </a:r>
            <a:r>
              <a:rPr lang="en-US" sz="2400" dirty="0" err="1"/>
              <a:t>comaundements</a:t>
            </a:r>
            <a:r>
              <a:rPr lang="en-US" sz="2400" dirty="0"/>
              <a:t> </a:t>
            </a:r>
            <a:r>
              <a:rPr lang="en-US" sz="2400" dirty="0" err="1"/>
              <a:t>hangith</a:t>
            </a:r>
            <a:r>
              <a:rPr lang="en-US" sz="2400" dirty="0"/>
              <a:t> al the </a:t>
            </a:r>
            <a:r>
              <a:rPr lang="en-US" sz="2400" dirty="0" err="1"/>
              <a:t>lawe</a:t>
            </a:r>
            <a:r>
              <a:rPr lang="en-US" sz="2400" dirty="0"/>
              <a:t> and </a:t>
            </a:r>
            <a:r>
              <a:rPr lang="en-US" sz="2400" dirty="0" err="1"/>
              <a:t>prophetis</a:t>
            </a:r>
            <a:endParaRPr lang="en-US" sz="2400" dirty="0"/>
          </a:p>
          <a:p>
            <a:pPr lvl="1">
              <a:lnSpc>
                <a:spcPct val="90000"/>
              </a:lnSpc>
            </a:pPr>
            <a:r>
              <a:rPr lang="en-US" sz="2400" dirty="0"/>
              <a:t>Copied by hand</a:t>
            </a:r>
          </a:p>
          <a:p>
            <a:pPr lvl="1">
              <a:lnSpc>
                <a:spcPct val="90000"/>
              </a:lnSpc>
            </a:pPr>
            <a:r>
              <a:rPr lang="en-US" sz="2400" dirty="0"/>
              <a:t>In 1415 Wycliffe Bible was </a:t>
            </a:r>
            <a:r>
              <a:rPr lang="en-US" sz="2400" dirty="0" smtClean="0"/>
              <a:t>condemned by the church. His followers were </a:t>
            </a:r>
            <a:r>
              <a:rPr lang="en-US" sz="2400" dirty="0"/>
              <a:t>jailed, </a:t>
            </a:r>
            <a:r>
              <a:rPr lang="en-US" sz="2400" dirty="0" err="1"/>
              <a:t>Wycliffes</a:t>
            </a:r>
            <a:r>
              <a:rPr lang="en-US" sz="2400" dirty="0"/>
              <a:t> bones </a:t>
            </a:r>
            <a:r>
              <a:rPr lang="en-US" sz="2400" dirty="0" smtClean="0"/>
              <a:t>were dug </a:t>
            </a:r>
            <a:r>
              <a:rPr lang="en-US" sz="2400" dirty="0"/>
              <a:t>up, burned and ashes scattered in a river.</a:t>
            </a:r>
          </a:p>
          <a:p>
            <a:pPr lvl="1">
              <a:lnSpc>
                <a:spcPct val="90000"/>
              </a:lnSpc>
            </a:pPr>
            <a:endParaRPr lang="en-US" sz="2400"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604917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a:solidFill>
                <a:schemeClr val="bg1">
                  <a:lumMod val="60000"/>
                  <a:lumOff val="40000"/>
                </a:schemeClr>
              </a:solidFill>
            </a:endParaRPr>
          </a:p>
        </p:txBody>
      </p:sp>
      <p:sp>
        <p:nvSpPr>
          <p:cNvPr id="70659" name="Rectangle 3"/>
          <p:cNvSpPr>
            <a:spLocks noGrp="1" noChangeArrowheads="1"/>
          </p:cNvSpPr>
          <p:nvPr>
            <p:ph type="body" idx="1"/>
          </p:nvPr>
        </p:nvSpPr>
        <p:spPr>
          <a:xfrm>
            <a:off x="76200" y="1600200"/>
            <a:ext cx="8910638" cy="4525963"/>
          </a:xfrm>
        </p:spPr>
        <p:txBody>
          <a:bodyPr/>
          <a:lstStyle/>
          <a:p>
            <a:pPr>
              <a:lnSpc>
                <a:spcPct val="90000"/>
              </a:lnSpc>
            </a:pPr>
            <a:r>
              <a:rPr lang="en-US" sz="2800" dirty="0">
                <a:solidFill>
                  <a:schemeClr val="bg1">
                    <a:lumMod val="60000"/>
                    <a:lumOff val="40000"/>
                  </a:schemeClr>
                </a:solidFill>
              </a:rPr>
              <a:t>William Tyndale (1492-1536)</a:t>
            </a:r>
          </a:p>
          <a:p>
            <a:pPr lvl="1">
              <a:lnSpc>
                <a:spcPct val="90000"/>
              </a:lnSpc>
            </a:pPr>
            <a:r>
              <a:rPr lang="en-US" sz="2400" dirty="0"/>
              <a:t>Used Greek and Hebrew </a:t>
            </a:r>
            <a:r>
              <a:rPr lang="en-US" sz="2400" dirty="0" err="1"/>
              <a:t>mss.</a:t>
            </a:r>
            <a:r>
              <a:rPr lang="en-US" sz="2400" dirty="0"/>
              <a:t> for translation.</a:t>
            </a:r>
          </a:p>
          <a:p>
            <a:pPr lvl="1">
              <a:lnSpc>
                <a:spcPct val="90000"/>
              </a:lnSpc>
            </a:pPr>
            <a:r>
              <a:rPr lang="en-US" sz="2400" dirty="0"/>
              <a:t>Motivation:  I will cause a boy that </a:t>
            </a:r>
            <a:r>
              <a:rPr lang="en-US" sz="2400" dirty="0" err="1"/>
              <a:t>driveth</a:t>
            </a:r>
            <a:r>
              <a:rPr lang="en-US" sz="2400" dirty="0"/>
              <a:t> a plow to know more of the Scripture than a learned scholar.</a:t>
            </a:r>
          </a:p>
          <a:p>
            <a:pPr lvl="1">
              <a:lnSpc>
                <a:spcPct val="90000"/>
              </a:lnSpc>
            </a:pPr>
            <a:r>
              <a:rPr lang="en-US" sz="2400" dirty="0"/>
              <a:t>John 14:6: </a:t>
            </a:r>
            <a:r>
              <a:rPr lang="en-US" sz="2400" dirty="0" err="1"/>
              <a:t>Iesus</a:t>
            </a:r>
            <a:r>
              <a:rPr lang="en-US" sz="2400" dirty="0"/>
              <a:t> </a:t>
            </a:r>
            <a:r>
              <a:rPr lang="en-US" sz="2400" dirty="0" err="1"/>
              <a:t>sayd</a:t>
            </a:r>
            <a:r>
              <a:rPr lang="en-US" sz="2400" dirty="0"/>
              <a:t> </a:t>
            </a:r>
            <a:r>
              <a:rPr lang="en-US" sz="2400" dirty="0" err="1"/>
              <a:t>vnto</a:t>
            </a:r>
            <a:r>
              <a:rPr lang="en-US" sz="2400" dirty="0"/>
              <a:t> him: I am the </a:t>
            </a:r>
            <a:r>
              <a:rPr lang="en-US" sz="2400" dirty="0" err="1"/>
              <a:t>waye</a:t>
            </a:r>
            <a:r>
              <a:rPr lang="en-US" sz="2400" dirty="0"/>
              <a:t> </a:t>
            </a:r>
            <a:r>
              <a:rPr lang="en-US" sz="2400" dirty="0" err="1"/>
              <a:t>verite</a:t>
            </a:r>
            <a:r>
              <a:rPr lang="en-US" sz="2400" dirty="0"/>
              <a:t> and </a:t>
            </a:r>
            <a:r>
              <a:rPr lang="en-US" sz="2400" dirty="0" err="1"/>
              <a:t>lyfe</a:t>
            </a:r>
            <a:r>
              <a:rPr lang="en-US" sz="2400" dirty="0"/>
              <a:t>. </a:t>
            </a:r>
            <a:r>
              <a:rPr lang="en-US" sz="2400" dirty="0" err="1"/>
              <a:t>Noman</a:t>
            </a:r>
            <a:r>
              <a:rPr lang="en-US" sz="2400" dirty="0"/>
              <a:t> cometh </a:t>
            </a:r>
            <a:r>
              <a:rPr lang="en-US" sz="2400" dirty="0" err="1"/>
              <a:t>vnto</a:t>
            </a:r>
            <a:r>
              <a:rPr lang="en-US" sz="2400" dirty="0"/>
              <a:t> the father but by me.</a:t>
            </a:r>
          </a:p>
          <a:p>
            <a:pPr lvl="1">
              <a:lnSpc>
                <a:spcPct val="90000"/>
              </a:lnSpc>
            </a:pPr>
            <a:r>
              <a:rPr lang="en-US" sz="2400" dirty="0"/>
              <a:t>6000 printed copies smuggled into England. First complete printed edition of English Bible</a:t>
            </a:r>
          </a:p>
          <a:p>
            <a:pPr lvl="1">
              <a:lnSpc>
                <a:spcPct val="90000"/>
              </a:lnSpc>
            </a:pPr>
            <a:r>
              <a:rPr lang="en-US" sz="2400" dirty="0"/>
              <a:t>Hounded and eventually burned at the stake for the translation. Prayed as being burned “Lord open the King’s eyes.”</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420803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 calcmode="lin" valueType="num">
                                      <p:cBhvr additive="base">
                                        <p:cTn id="7"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anim calcmode="lin" valueType="num">
                                      <p:cBhvr additive="base">
                                        <p:cTn id="11"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anim calcmode="lin" valueType="num">
                                      <p:cBhvr additive="base">
                                        <p:cTn id="15"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065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 calcmode="lin" valueType="num">
                                      <p:cBhvr additive="base">
                                        <p:cTn id="19"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0659">
                                            <p:txEl>
                                              <p:pRg st="5" end="5"/>
                                            </p:txEl>
                                          </p:spTgt>
                                        </p:tgtEl>
                                        <p:attrNameLst>
                                          <p:attrName>style.visibility</p:attrName>
                                        </p:attrNameLst>
                                      </p:cBhvr>
                                      <p:to>
                                        <p:strVal val="visible"/>
                                      </p:to>
                                    </p:set>
                                    <p:anim calcmode="lin" valueType="num">
                                      <p:cBhvr additive="base">
                                        <p:cTn id="23" dur="5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06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a:solidFill>
                <a:schemeClr val="bg1">
                  <a:lumMod val="60000"/>
                  <a:lumOff val="40000"/>
                </a:schemeClr>
              </a:solidFill>
            </a:endParaRPr>
          </a:p>
        </p:txBody>
      </p:sp>
      <p:sp>
        <p:nvSpPr>
          <p:cNvPr id="71683" name="Rectangle 3"/>
          <p:cNvSpPr>
            <a:spLocks noGrp="1" noChangeArrowheads="1"/>
          </p:cNvSpPr>
          <p:nvPr>
            <p:ph type="body" idx="1"/>
          </p:nvPr>
        </p:nvSpPr>
        <p:spPr>
          <a:xfrm>
            <a:off x="455613" y="1600200"/>
            <a:ext cx="8226425" cy="4724400"/>
          </a:xfrm>
        </p:spPr>
        <p:txBody>
          <a:bodyPr/>
          <a:lstStyle/>
          <a:p>
            <a:r>
              <a:rPr lang="en-US" sz="2800" dirty="0" smtClean="0"/>
              <a:t>God answered Tyndale’s Prayer</a:t>
            </a:r>
          </a:p>
          <a:p>
            <a:r>
              <a:rPr lang="en-US" sz="2800" dirty="0" smtClean="0"/>
              <a:t>King </a:t>
            </a:r>
            <a:r>
              <a:rPr lang="en-US" sz="2800" dirty="0"/>
              <a:t>began to allow the English Bible into the church</a:t>
            </a:r>
          </a:p>
          <a:p>
            <a:r>
              <a:rPr lang="en-US" sz="2800" dirty="0"/>
              <a:t>The Coverdale Bible (1535); Matthew’s Bible (1537); The </a:t>
            </a:r>
            <a:r>
              <a:rPr lang="en-US" sz="2800" dirty="0" err="1"/>
              <a:t>Tavner</a:t>
            </a:r>
            <a:r>
              <a:rPr lang="en-US" sz="2800" dirty="0"/>
              <a:t> Bible (1539); The Great Bible (1539); The Geneva Bible (1560; Bible used by the Pilgrims); The Bishops Bible (1568); The Douai-Rheims Bible (1609-10)</a:t>
            </a:r>
          </a:p>
          <a:p>
            <a:r>
              <a:rPr lang="en-US" sz="2800" dirty="0"/>
              <a:t>These were largely revisions of each other</a:t>
            </a:r>
          </a:p>
          <a:p>
            <a:endParaRPr lang="en-US" sz="2800" dirty="0"/>
          </a:p>
          <a:p>
            <a:endParaRPr lang="en-US" sz="2800" dirty="0"/>
          </a:p>
          <a:p>
            <a:endParaRPr lang="en-US" sz="2800"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270471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 calcmode="lin" valueType="num">
                                      <p:cBhvr additive="base">
                                        <p:cTn id="13"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anim calcmode="lin" valueType="num">
                                      <p:cBhvr additive="base">
                                        <p:cTn id="17"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a:solidFill>
                <a:schemeClr val="bg1">
                  <a:lumMod val="60000"/>
                  <a:lumOff val="40000"/>
                </a:schemeClr>
              </a:solidFill>
            </a:endParaRPr>
          </a:p>
        </p:txBody>
      </p:sp>
      <p:sp>
        <p:nvSpPr>
          <p:cNvPr id="73731" name="Rectangle 3"/>
          <p:cNvSpPr>
            <a:spLocks noGrp="1" noChangeArrowheads="1"/>
          </p:cNvSpPr>
          <p:nvPr>
            <p:ph type="body" idx="1"/>
          </p:nvPr>
        </p:nvSpPr>
        <p:spPr/>
        <p:txBody>
          <a:bodyPr/>
          <a:lstStyle/>
          <a:p>
            <a:pPr>
              <a:lnSpc>
                <a:spcPct val="90000"/>
              </a:lnSpc>
            </a:pPr>
            <a:r>
              <a:rPr lang="en-US" sz="2800" dirty="0"/>
              <a:t>In 1603 King James I took the throne of </a:t>
            </a:r>
            <a:r>
              <a:rPr lang="en-US" sz="2800" dirty="0" smtClean="0"/>
              <a:t>England. He </a:t>
            </a:r>
            <a:r>
              <a:rPr lang="en-US" sz="2800" dirty="0"/>
              <a:t>was unhappy with the Calvinist notes in Geneva Bible and the anti-protestant notes in the Douay-Rheims Bible. Wanted to have one standard Bible for the English church.</a:t>
            </a:r>
          </a:p>
          <a:p>
            <a:pPr>
              <a:lnSpc>
                <a:spcPct val="90000"/>
              </a:lnSpc>
            </a:pPr>
            <a:r>
              <a:rPr lang="en-US" sz="2800" dirty="0"/>
              <a:t>Supported 50 scholar/translators to complete the King James Bible in 1611.</a:t>
            </a:r>
          </a:p>
          <a:p>
            <a:pPr>
              <a:lnSpc>
                <a:spcPct val="90000"/>
              </a:lnSpc>
            </a:pPr>
            <a:r>
              <a:rPr lang="en-US" sz="2800" dirty="0"/>
              <a:t>Controlled the English presses</a:t>
            </a:r>
          </a:p>
          <a:p>
            <a:pPr>
              <a:lnSpc>
                <a:spcPct val="90000"/>
              </a:lnSpc>
            </a:pPr>
            <a:r>
              <a:rPr lang="en-US" sz="2800" dirty="0"/>
              <a:t>Translation underwent revisions in 1629, 1638, 1762, 1769 (Current KJV), 1982 (NKJV)</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501050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barn(inVertical)">
                                      <p:cBhvr>
                                        <p:cTn id="7" dur="500"/>
                                        <p:tgtEl>
                                          <p:spTgt spid="7373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3731">
                                            <p:txEl>
                                              <p:pRg st="2" end="2"/>
                                            </p:txEl>
                                          </p:spTgt>
                                        </p:tgtEl>
                                        <p:attrNameLst>
                                          <p:attrName>style.visibility</p:attrName>
                                        </p:attrNameLst>
                                      </p:cBhvr>
                                      <p:to>
                                        <p:strVal val="visible"/>
                                      </p:to>
                                    </p:set>
                                    <p:animEffect transition="in" filter="barn(inVertical)">
                                      <p:cBhvr>
                                        <p:cTn id="10" dur="500"/>
                                        <p:tgtEl>
                                          <p:spTgt spid="737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animEffect transition="in" filter="wipe(down)">
                                      <p:cBhvr>
                                        <p:cTn id="15" dur="5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4801" y="274638"/>
            <a:ext cx="8377238" cy="1143000"/>
          </a:xfrm>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a:solidFill>
                <a:schemeClr val="bg1">
                  <a:lumMod val="60000"/>
                  <a:lumOff val="40000"/>
                </a:schemeClr>
              </a:solidFill>
            </a:endParaRPr>
          </a:p>
        </p:txBody>
      </p:sp>
      <p:sp>
        <p:nvSpPr>
          <p:cNvPr id="74755" name="Rectangle 3"/>
          <p:cNvSpPr>
            <a:spLocks noGrp="1" noChangeArrowheads="1"/>
          </p:cNvSpPr>
          <p:nvPr>
            <p:ph type="body" idx="1"/>
          </p:nvPr>
        </p:nvSpPr>
        <p:spPr/>
        <p:txBody>
          <a:bodyPr/>
          <a:lstStyle/>
          <a:p>
            <a:pPr>
              <a:lnSpc>
                <a:spcPct val="90000"/>
              </a:lnSpc>
            </a:pPr>
            <a:r>
              <a:rPr lang="en-US" sz="2400" dirty="0"/>
              <a:t>1885 Revised Version (British)</a:t>
            </a:r>
          </a:p>
          <a:p>
            <a:pPr>
              <a:lnSpc>
                <a:spcPct val="90000"/>
              </a:lnSpc>
            </a:pPr>
            <a:r>
              <a:rPr lang="en-US" sz="2400" dirty="0"/>
              <a:t>1901 American Standard Version</a:t>
            </a:r>
          </a:p>
          <a:p>
            <a:pPr>
              <a:lnSpc>
                <a:spcPct val="90000"/>
              </a:lnSpc>
            </a:pPr>
            <a:r>
              <a:rPr lang="en-US" sz="2400" dirty="0"/>
              <a:t>1952 Revised Standard Version; 1989 NRSV (Prot.)</a:t>
            </a:r>
          </a:p>
          <a:p>
            <a:pPr>
              <a:lnSpc>
                <a:spcPct val="90000"/>
              </a:lnSpc>
            </a:pPr>
            <a:r>
              <a:rPr lang="en-US" sz="2400" dirty="0"/>
              <a:t>1958 The Phillips Bible (Evang.)</a:t>
            </a:r>
          </a:p>
          <a:p>
            <a:pPr>
              <a:lnSpc>
                <a:spcPct val="90000"/>
              </a:lnSpc>
            </a:pPr>
            <a:r>
              <a:rPr lang="en-US" sz="2400" dirty="0"/>
              <a:t>1960/95 The New American Standard Bible (Evang.)</a:t>
            </a:r>
          </a:p>
          <a:p>
            <a:pPr>
              <a:lnSpc>
                <a:spcPct val="90000"/>
              </a:lnSpc>
            </a:pPr>
            <a:r>
              <a:rPr lang="en-US" sz="2400" dirty="0"/>
              <a:t>1966 Jerusalem Bible; 1985 NJB (Catholic)</a:t>
            </a:r>
          </a:p>
          <a:p>
            <a:pPr>
              <a:lnSpc>
                <a:spcPct val="90000"/>
              </a:lnSpc>
            </a:pPr>
            <a:r>
              <a:rPr lang="en-US" sz="2400" dirty="0"/>
              <a:t>1971 The Living Bible; 1996 New Living Translation (Evang.)</a:t>
            </a:r>
          </a:p>
          <a:p>
            <a:pPr>
              <a:lnSpc>
                <a:spcPct val="90000"/>
              </a:lnSpc>
            </a:pPr>
            <a:r>
              <a:rPr lang="en-US" sz="2400" dirty="0"/>
              <a:t>1979 New International Version (Evang.)</a:t>
            </a:r>
          </a:p>
          <a:p>
            <a:pPr>
              <a:lnSpc>
                <a:spcPct val="90000"/>
              </a:lnSpc>
            </a:pPr>
            <a:r>
              <a:rPr lang="en-US" sz="2400" dirty="0"/>
              <a:t>1993 The Message (Evang.)</a:t>
            </a:r>
          </a:p>
          <a:p>
            <a:pPr>
              <a:lnSpc>
                <a:spcPct val="90000"/>
              </a:lnSpc>
            </a:pPr>
            <a:r>
              <a:rPr lang="en-US" sz="2400" dirty="0"/>
              <a:t>1995 Contemporary English Version (Evang.)</a:t>
            </a:r>
          </a:p>
          <a:p>
            <a:pPr>
              <a:lnSpc>
                <a:spcPct val="90000"/>
              </a:lnSpc>
            </a:pPr>
            <a:r>
              <a:rPr lang="en-US" sz="2400" dirty="0"/>
              <a:t>2004 Holman Christian Standard Bible (Evang</a:t>
            </a:r>
            <a:r>
              <a:rPr lang="en-US" sz="2400" dirty="0" smtClean="0"/>
              <a:t>.)</a:t>
            </a:r>
          </a:p>
          <a:p>
            <a:pPr>
              <a:lnSpc>
                <a:spcPct val="90000"/>
              </a:lnSpc>
            </a:pPr>
            <a:r>
              <a:rPr lang="en-US" dirty="0" smtClean="0"/>
              <a:t>2005 The NET Bible</a:t>
            </a:r>
            <a:endParaRPr lang="en-US" sz="2400" dirty="0"/>
          </a:p>
          <a:p>
            <a:pPr>
              <a:lnSpc>
                <a:spcPct val="90000"/>
              </a:lnSpc>
            </a:pPr>
            <a:endParaRPr lang="en-US" sz="2400" dirty="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172817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smtClean="0">
                <a:solidFill>
                  <a:schemeClr val="bg1">
                    <a:lumMod val="60000"/>
                    <a:lumOff val="40000"/>
                  </a:schemeClr>
                </a:solidFill>
              </a:rPr>
              <a:t>Types of Bible Translations</a:t>
            </a:r>
            <a:endParaRPr lang="en-US" sz="1600" dirty="0" smtClean="0">
              <a:solidFill>
                <a:schemeClr val="bg1">
                  <a:lumMod val="60000"/>
                  <a:lumOff val="40000"/>
                </a:schemeClr>
              </a:solidFill>
            </a:endParaRPr>
          </a:p>
        </p:txBody>
      </p:sp>
      <p:sp>
        <p:nvSpPr>
          <p:cNvPr id="62467" name="Rectangle 3"/>
          <p:cNvSpPr>
            <a:spLocks noGrp="1" noChangeArrowheads="1"/>
          </p:cNvSpPr>
          <p:nvPr>
            <p:ph type="body" idx="1"/>
          </p:nvPr>
        </p:nvSpPr>
        <p:spPr/>
        <p:txBody>
          <a:bodyPr/>
          <a:lstStyle/>
          <a:p>
            <a:r>
              <a:rPr lang="en-US" sz="3200" dirty="0" smtClean="0">
                <a:solidFill>
                  <a:schemeClr val="bg1">
                    <a:lumMod val="60000"/>
                    <a:lumOff val="40000"/>
                  </a:schemeClr>
                </a:solidFill>
              </a:rPr>
              <a:t>Dynamic Equivalence</a:t>
            </a:r>
          </a:p>
          <a:p>
            <a:pPr lvl="1"/>
            <a:r>
              <a:rPr lang="en-US" sz="2400" dirty="0" smtClean="0"/>
              <a:t>Translation seeks to express the meaning of the text in a way that is idiomatic in English. More concerned about good stylistic English and willing to forgo some literalness to accomplish objective. Usually easier to read and understand; more interpretive (what text means)</a:t>
            </a:r>
          </a:p>
          <a:p>
            <a:pPr lvl="1"/>
            <a:r>
              <a:rPr lang="en-US" sz="2400" dirty="0" smtClean="0"/>
              <a:t>Examples: NIV, NLT, CEV, (NET and HCSB in part)</a:t>
            </a:r>
          </a:p>
          <a:p>
            <a:pPr lvl="1">
              <a:buFontTx/>
              <a:buNone/>
            </a:pPr>
            <a:endParaRPr lang="en-US" sz="2400"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677763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 calcmode="lin" valueType="num">
                                      <p:cBhvr additive="base">
                                        <p:cTn id="7"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smtClean="0">
              <a:solidFill>
                <a:schemeClr val="bg1">
                  <a:lumMod val="60000"/>
                  <a:lumOff val="40000"/>
                </a:schemeClr>
              </a:solidFill>
            </a:endParaRPr>
          </a:p>
        </p:txBody>
      </p:sp>
      <p:sp>
        <p:nvSpPr>
          <p:cNvPr id="61443" name="Rectangle 3"/>
          <p:cNvSpPr>
            <a:spLocks noGrp="1" noChangeArrowheads="1"/>
          </p:cNvSpPr>
          <p:nvPr>
            <p:ph type="body" idx="1"/>
          </p:nvPr>
        </p:nvSpPr>
        <p:spPr/>
        <p:txBody>
          <a:bodyPr/>
          <a:lstStyle/>
          <a:p>
            <a:pPr>
              <a:lnSpc>
                <a:spcPct val="90000"/>
              </a:lnSpc>
            </a:pPr>
            <a:r>
              <a:rPr lang="en-US" sz="3200" dirty="0" smtClean="0">
                <a:solidFill>
                  <a:schemeClr val="bg1">
                    <a:lumMod val="60000"/>
                    <a:lumOff val="40000"/>
                  </a:schemeClr>
                </a:solidFill>
              </a:rPr>
              <a:t>Word Equivalence: </a:t>
            </a:r>
          </a:p>
          <a:p>
            <a:pPr lvl="1">
              <a:lnSpc>
                <a:spcPct val="90000"/>
              </a:lnSpc>
            </a:pPr>
            <a:r>
              <a:rPr lang="en-US" sz="2400" dirty="0" smtClean="0"/>
              <a:t>Translation is more literal to the language structure of the original text. Translation seeks to produce the semantic equivalence of each word and represent it in the translation. Usually harder to read; sometimes can confuse what author means with unfamiliar idiom; less interpretive in translation and allows more interpretive options (what text says not what it means necessarily)</a:t>
            </a:r>
          </a:p>
          <a:p>
            <a:pPr lvl="1">
              <a:lnSpc>
                <a:spcPct val="90000"/>
              </a:lnSpc>
            </a:pPr>
            <a:r>
              <a:rPr lang="en-US" sz="2400" dirty="0" smtClean="0"/>
              <a:t>Examples: NASB, NKJV, RSV (NET and HCSB in part)</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573305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74638"/>
            <a:ext cx="9143999" cy="1143000"/>
          </a:xfrm>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accent1"/>
                </a:solidFill>
              </a:rPr>
              <a:t>History of the English Bible</a:t>
            </a:r>
            <a:endParaRPr lang="en-US" sz="1600" dirty="0" smtClean="0"/>
          </a:p>
        </p:txBody>
      </p:sp>
      <p:sp>
        <p:nvSpPr>
          <p:cNvPr id="63491" name="Rectangle 3"/>
          <p:cNvSpPr>
            <a:spLocks noGrp="1" noChangeArrowheads="1"/>
          </p:cNvSpPr>
          <p:nvPr>
            <p:ph type="body" idx="1"/>
          </p:nvPr>
        </p:nvSpPr>
        <p:spPr/>
        <p:txBody>
          <a:bodyPr/>
          <a:lstStyle/>
          <a:p>
            <a:r>
              <a:rPr lang="en-US" sz="3200" dirty="0" smtClean="0">
                <a:solidFill>
                  <a:schemeClr val="accent1"/>
                </a:solidFill>
              </a:rPr>
              <a:t>Paraphrase</a:t>
            </a:r>
          </a:p>
          <a:p>
            <a:pPr lvl="1"/>
            <a:r>
              <a:rPr lang="en-US" dirty="0" smtClean="0"/>
              <a:t>Not a translation from the original language, but someone putting something in their own words as to how they would say it.</a:t>
            </a:r>
          </a:p>
          <a:p>
            <a:pPr lvl="1"/>
            <a:r>
              <a:rPr lang="en-US" dirty="0" smtClean="0"/>
              <a:t>Examples: Living Bible, The Message</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582830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 calcmode="lin" valueType="num">
                                      <p:cBhvr additive="base">
                                        <p:cTn id="7"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US" b="1" dirty="0" smtClean="0">
                <a:solidFill>
                  <a:srgbClr val="FFFF00"/>
                </a:solidFill>
              </a:rPr>
              <a:t>Comparison of Ps 1:1</a:t>
            </a:r>
          </a:p>
        </p:txBody>
      </p:sp>
      <p:graphicFrame>
        <p:nvGraphicFramePr>
          <p:cNvPr id="63491" name="Group 3"/>
          <p:cNvGraphicFramePr>
            <a:graphicFrameLocks noGrp="1"/>
          </p:cNvGraphicFramePr>
          <p:nvPr>
            <p:ph type="tbl" idx="1"/>
            <p:extLst>
              <p:ext uri="{D42A27DB-BD31-4B8C-83A1-F6EECF244321}">
                <p14:modId xmlns:p14="http://schemas.microsoft.com/office/powerpoint/2010/main" val="4037920267"/>
              </p:ext>
            </p:extLst>
          </p:nvPr>
        </p:nvGraphicFramePr>
        <p:xfrm>
          <a:off x="152400" y="1447800"/>
          <a:ext cx="8991600" cy="5971794"/>
        </p:xfrm>
        <a:graphic>
          <a:graphicData uri="http://schemas.openxmlformats.org/drawingml/2006/table">
            <a:tbl>
              <a:tblPr/>
              <a:tblGrid>
                <a:gridCol w="2997200"/>
                <a:gridCol w="2997200"/>
                <a:gridCol w="2997200"/>
              </a:tblGrid>
              <a:tr h="66675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smtClean="0">
                          <a:ln>
                            <a:noFill/>
                          </a:ln>
                          <a:solidFill>
                            <a:schemeClr val="accent1"/>
                          </a:solidFill>
                          <a:effectLst/>
                          <a:latin typeface="Times New Roman" pitchFamily="18" charset="0"/>
                          <a:cs typeface="Times New Roman (Arabic)" charset="-78"/>
                        </a:rPr>
                        <a:t>NASB</a:t>
                      </a:r>
                      <a:r>
                        <a:rPr kumimoji="0" lang="en-US" sz="2800" b="0" i="0" u="none" strike="noStrike" cap="none" normalizeH="0" baseline="0" dirty="0" smtClean="0">
                          <a:ln>
                            <a:noFill/>
                          </a:ln>
                          <a:solidFill>
                            <a:srgbClr val="FF0000"/>
                          </a:solidFill>
                          <a:effectLst/>
                          <a:latin typeface="Times New Roman" pitchFamily="18" charset="0"/>
                          <a:cs typeface="Times New Roman (Arabic)" charset="-78"/>
                        </a:rPr>
                        <a:t> </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smtClean="0">
                          <a:ln>
                            <a:noFill/>
                          </a:ln>
                          <a:solidFill>
                            <a:srgbClr val="FF0000"/>
                          </a:solidFill>
                          <a:effectLst/>
                          <a:latin typeface="Times New Roman" pitchFamily="18" charset="0"/>
                          <a:cs typeface="Times New Roman (Arabic)" charset="-78"/>
                        </a:rPr>
                        <a:t>Word Equivalence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smtClean="0">
                          <a:ln>
                            <a:noFill/>
                          </a:ln>
                          <a:solidFill>
                            <a:schemeClr val="accent1"/>
                          </a:solidFill>
                          <a:effectLst/>
                          <a:latin typeface="Times New Roman" pitchFamily="18" charset="0"/>
                          <a:cs typeface="Times New Roman (Arabic)" charset="-78"/>
                        </a:rPr>
                        <a:t>HCSB</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smtClean="0">
                          <a:ln>
                            <a:noFill/>
                          </a:ln>
                          <a:solidFill>
                            <a:srgbClr val="FF0000"/>
                          </a:solidFill>
                          <a:effectLst/>
                          <a:latin typeface="Times New Roman" pitchFamily="18" charset="0"/>
                          <a:cs typeface="Times New Roman (Arabic)" charset="-78"/>
                        </a:rPr>
                        <a:t>Dynamic Equivalence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smtClean="0">
                          <a:ln>
                            <a:noFill/>
                          </a:ln>
                          <a:solidFill>
                            <a:schemeClr val="accent1"/>
                          </a:solidFill>
                          <a:effectLst/>
                          <a:latin typeface="Times New Roman" pitchFamily="18" charset="0"/>
                          <a:cs typeface="Times New Roman (Arabic)" charset="-78"/>
                        </a:rPr>
                        <a:t>The Message</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smtClean="0">
                          <a:ln>
                            <a:noFill/>
                          </a:ln>
                          <a:solidFill>
                            <a:srgbClr val="FF0000"/>
                          </a:solidFill>
                          <a:effectLst/>
                          <a:latin typeface="Times New Roman" pitchFamily="18" charset="0"/>
                          <a:cs typeface="Times New Roman (Arabic)" charset="-78"/>
                        </a:rPr>
                        <a:t>Paraphrase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1485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Arabic)" charset="-78"/>
                        </a:rPr>
                        <a:t>How blessed is the man who does not walk in the counsel of the wicked, nor stand in the path of sinners, nor sit in the seat of scoffers.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Arabic)" charset="-78"/>
                        </a:rPr>
                        <a:t>How happy is the man who does not follow the advice of the wicked, or take the path of sinners, or join a group of mockers.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Arabic)" charset="-78"/>
                        </a:rPr>
                        <a:t>How well God must like you– you don’t hang out at Sin Saloon, you don’t slink along Dead-End Road, you don’t go to Smart-Mouth College.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altLang="en-US" smtClean="0"/>
              <a:t>The Biblical Studies Foundation</a:t>
            </a:r>
            <a:endParaRPr lang="en-US" altLang="en-US"/>
          </a:p>
        </p:txBody>
      </p:sp>
    </p:spTree>
    <p:extLst>
      <p:ext uri="{BB962C8B-B14F-4D97-AF65-F5344CB8AC3E}">
        <p14:creationId xmlns:p14="http://schemas.microsoft.com/office/powerpoint/2010/main" val="2731962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sz="4000" b="1" dirty="0" smtClean="0">
                <a:solidFill>
                  <a:srgbClr val="FFFF00"/>
                </a:solidFill>
              </a:rPr>
              <a:t>Two Implications of Inspiration</a:t>
            </a:r>
          </a:p>
        </p:txBody>
      </p:sp>
      <p:sp>
        <p:nvSpPr>
          <p:cNvPr id="31747" name="Rectangle 3"/>
          <p:cNvSpPr>
            <a:spLocks noGrp="1" noChangeArrowheads="1"/>
          </p:cNvSpPr>
          <p:nvPr>
            <p:ph type="body" idx="1"/>
          </p:nvPr>
        </p:nvSpPr>
        <p:spPr>
          <a:xfrm>
            <a:off x="0" y="1371600"/>
            <a:ext cx="9144000" cy="4953000"/>
          </a:xfrm>
        </p:spPr>
        <p:txBody>
          <a:bodyPr/>
          <a:lstStyle/>
          <a:p>
            <a:pPr eaLnBrk="1" hangingPunct="1">
              <a:buFontTx/>
              <a:buNone/>
            </a:pPr>
            <a:r>
              <a:rPr lang="en-US" sz="3600" dirty="0" smtClean="0"/>
              <a:t> </a:t>
            </a:r>
            <a:r>
              <a:rPr lang="en-US" sz="3600" b="1" dirty="0" smtClean="0">
                <a:solidFill>
                  <a:schemeClr val="bg1">
                    <a:lumMod val="60000"/>
                    <a:lumOff val="40000"/>
                  </a:schemeClr>
                </a:solidFill>
              </a:rPr>
              <a:t>First:</a:t>
            </a:r>
            <a:r>
              <a:rPr lang="en-US" sz="3600" dirty="0" smtClean="0">
                <a:solidFill>
                  <a:schemeClr val="bg1">
                    <a:lumMod val="60000"/>
                    <a:lumOff val="40000"/>
                  </a:schemeClr>
                </a:solidFill>
              </a:rPr>
              <a:t> </a:t>
            </a:r>
            <a:r>
              <a:rPr lang="en-US" sz="3200" b="1" dirty="0" smtClean="0">
                <a:solidFill>
                  <a:schemeClr val="bg1">
                    <a:lumMod val="60000"/>
                    <a:lumOff val="40000"/>
                  </a:schemeClr>
                </a:solidFill>
              </a:rPr>
              <a:t>The Bible is a human book</a:t>
            </a:r>
          </a:p>
          <a:p>
            <a:pPr eaLnBrk="1" hangingPunct="1"/>
            <a:r>
              <a:rPr lang="en-US" sz="2800" dirty="0" smtClean="0"/>
              <a:t>1. Authors used their own language, writing methods, style of writing and literary form of writing</a:t>
            </a:r>
          </a:p>
          <a:p>
            <a:pPr eaLnBrk="1" hangingPunct="1"/>
            <a:r>
              <a:rPr lang="en-US" sz="2800" dirty="0" smtClean="0"/>
              <a:t>2. Authors wrote to an audience in a specific historical context for a specific purpose.</a:t>
            </a:r>
          </a:p>
          <a:p>
            <a:pPr eaLnBrk="1" hangingPunct="1"/>
            <a:r>
              <a:rPr lang="en-US" sz="2800" dirty="0" smtClean="0"/>
              <a:t>3. The Bible is influenced by the culture in which the author wrote.</a:t>
            </a:r>
          </a:p>
          <a:p>
            <a:pPr eaLnBrk="1" hangingPunct="1"/>
            <a:r>
              <a:rPr lang="en-US" sz="2800" dirty="0" smtClean="0"/>
              <a:t>4. The Bible has over 40 authors and was written over a time period of 1500 years. </a:t>
            </a:r>
          </a:p>
          <a:p>
            <a:pPr eaLnBrk="1" hangingPunct="1">
              <a:buFontTx/>
              <a:buNone/>
            </a:pPr>
            <a:endParaRPr lang="en-US" sz="2800" dirty="0" smtClean="0"/>
          </a:p>
          <a:p>
            <a:pPr eaLnBrk="1" hangingPunct="1">
              <a:buFontTx/>
              <a:buNone/>
            </a:pPr>
            <a:endParaRPr lang="en-US" sz="2800"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834675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additive="base">
                                        <p:cTn id="25"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b="1" dirty="0" smtClean="0">
                <a:solidFill>
                  <a:srgbClr val="FFFF00"/>
                </a:solidFill>
              </a:rPr>
              <a:t>How We Received Our Bible</a:t>
            </a:r>
            <a:br>
              <a:rPr lang="en-US" b="1" dirty="0" smtClean="0">
                <a:solidFill>
                  <a:srgbClr val="FFFF00"/>
                </a:solidFill>
              </a:rPr>
            </a:br>
            <a:r>
              <a:rPr lang="en-US" dirty="0" smtClean="0">
                <a:solidFill>
                  <a:schemeClr val="bg1">
                    <a:lumMod val="60000"/>
                    <a:lumOff val="40000"/>
                  </a:schemeClr>
                </a:solidFill>
              </a:rPr>
              <a:t> </a:t>
            </a:r>
            <a:r>
              <a:rPr lang="en-US" b="1" dirty="0" smtClean="0">
                <a:solidFill>
                  <a:schemeClr val="bg1">
                    <a:lumMod val="60000"/>
                    <a:lumOff val="40000"/>
                  </a:schemeClr>
                </a:solidFill>
              </a:rPr>
              <a:t>Concluding Reflections</a:t>
            </a:r>
          </a:p>
        </p:txBody>
      </p:sp>
      <p:sp>
        <p:nvSpPr>
          <p:cNvPr id="69635" name="Rectangle 3"/>
          <p:cNvSpPr>
            <a:spLocks noGrp="1" noChangeArrowheads="1"/>
          </p:cNvSpPr>
          <p:nvPr>
            <p:ph type="body" idx="1"/>
          </p:nvPr>
        </p:nvSpPr>
        <p:spPr/>
        <p:txBody>
          <a:bodyPr/>
          <a:lstStyle/>
          <a:p>
            <a:pPr>
              <a:lnSpc>
                <a:spcPct val="90000"/>
              </a:lnSpc>
            </a:pPr>
            <a:r>
              <a:rPr lang="en-US" dirty="0" smtClean="0"/>
              <a:t>“God’s words will give men new life more than other words that are for pleasure. O marvelous power of the Divine Seed which overpowers strong men in arms, softens hard hearts, and renews and changes into godly men, those men who had been brutalized by sins and departed infinitely far from God.” --- John Wycliffe</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769910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b="1" dirty="0" smtClean="0">
                <a:solidFill>
                  <a:srgbClr val="FFFF00"/>
                </a:solidFill>
              </a:rPr>
              <a:t>Discussion Questions</a:t>
            </a:r>
            <a:endParaRPr lang="en-US" b="1" dirty="0" smtClean="0">
              <a:solidFill>
                <a:schemeClr val="accent1"/>
              </a:solidFill>
            </a:endParaRPr>
          </a:p>
        </p:txBody>
      </p:sp>
      <p:sp>
        <p:nvSpPr>
          <p:cNvPr id="69635" name="Rectangle 3"/>
          <p:cNvSpPr>
            <a:spLocks noGrp="1" noChangeArrowheads="1"/>
          </p:cNvSpPr>
          <p:nvPr>
            <p:ph type="body" idx="1"/>
          </p:nvPr>
        </p:nvSpPr>
        <p:spPr>
          <a:xfrm>
            <a:off x="76200" y="1600200"/>
            <a:ext cx="9067799" cy="4525963"/>
          </a:xfrm>
        </p:spPr>
        <p:txBody>
          <a:bodyPr/>
          <a:lstStyle/>
          <a:p>
            <a:pPr>
              <a:lnSpc>
                <a:spcPct val="90000"/>
              </a:lnSpc>
            </a:pPr>
            <a:r>
              <a:rPr lang="en-US" sz="2800" dirty="0" smtClean="0"/>
              <a:t>If we as Christians believe the Bible is inspired by God and inerrant how should this affect our interaction with it?</a:t>
            </a:r>
          </a:p>
          <a:p>
            <a:pPr>
              <a:lnSpc>
                <a:spcPct val="90000"/>
              </a:lnSpc>
            </a:pPr>
            <a:r>
              <a:rPr lang="en-US" sz="2800" dirty="0" smtClean="0"/>
              <a:t>What challenges to the reliability of the Bible have you encountered? How have you responded?</a:t>
            </a:r>
          </a:p>
          <a:p>
            <a:pPr>
              <a:lnSpc>
                <a:spcPct val="90000"/>
              </a:lnSpc>
            </a:pPr>
            <a:r>
              <a:rPr lang="en-US" sz="2800" dirty="0" smtClean="0"/>
              <a:t>What are some questions you have about what books are included in the canon and what books are not? Are you comfortable with it?</a:t>
            </a:r>
          </a:p>
          <a:p>
            <a:pPr>
              <a:lnSpc>
                <a:spcPct val="90000"/>
              </a:lnSpc>
            </a:pPr>
            <a:r>
              <a:rPr lang="en-US" sz="2800" dirty="0" smtClean="0"/>
              <a:t>Are there any differences in the Bible that you think are very difficult or cannot be reconciled? What are they?</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17449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Effect transition="in" filter="barn(inVertical)">
                                      <p:cBhvr>
                                        <p:cTn id="25" dur="5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b="1" dirty="0" smtClean="0">
                <a:solidFill>
                  <a:srgbClr val="FFFF00"/>
                </a:solidFill>
              </a:rPr>
              <a:t>Discussion Questions</a:t>
            </a:r>
            <a:endParaRPr lang="en-US" b="1" dirty="0" smtClean="0">
              <a:solidFill>
                <a:schemeClr val="accent1"/>
              </a:solidFill>
            </a:endParaRPr>
          </a:p>
        </p:txBody>
      </p:sp>
      <p:sp>
        <p:nvSpPr>
          <p:cNvPr id="69635" name="Rectangle 3"/>
          <p:cNvSpPr>
            <a:spLocks noGrp="1" noChangeArrowheads="1"/>
          </p:cNvSpPr>
          <p:nvPr>
            <p:ph type="body" idx="1"/>
          </p:nvPr>
        </p:nvSpPr>
        <p:spPr>
          <a:xfrm>
            <a:off x="76200" y="1600200"/>
            <a:ext cx="9067799" cy="4525963"/>
          </a:xfrm>
        </p:spPr>
        <p:txBody>
          <a:bodyPr/>
          <a:lstStyle/>
          <a:p>
            <a:pPr>
              <a:lnSpc>
                <a:spcPct val="90000"/>
              </a:lnSpc>
            </a:pPr>
            <a:r>
              <a:rPr lang="en-US" sz="3200" dirty="0" smtClean="0"/>
              <a:t>What are some of the advantages and disadvantages of having so many Bible translations?</a:t>
            </a:r>
          </a:p>
          <a:p>
            <a:pPr>
              <a:lnSpc>
                <a:spcPct val="90000"/>
              </a:lnSpc>
            </a:pPr>
            <a:r>
              <a:rPr lang="en-US" sz="3200" dirty="0" smtClean="0"/>
              <a:t>What Bible translation do you like and why?</a:t>
            </a:r>
          </a:p>
          <a:p>
            <a:pPr>
              <a:lnSpc>
                <a:spcPct val="90000"/>
              </a:lnSpc>
            </a:pPr>
            <a:r>
              <a:rPr lang="en-US" sz="3200" dirty="0" smtClean="0"/>
              <a:t>How does the fact that Tyndale died to get the English Bible done help you appreciate the Bible we have?</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537059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arn(inVertical)">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circle(in)">
                                      <p:cBhvr>
                                        <p:cTn id="12" dur="20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fade">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1" y="274638"/>
            <a:ext cx="8529638" cy="1143000"/>
          </a:xfrm>
        </p:spPr>
        <p:txBody>
          <a:bodyPr/>
          <a:lstStyle/>
          <a:p>
            <a:pPr algn="ctr" eaLnBrk="1" hangingPunct="1"/>
            <a:r>
              <a:rPr lang="en-US" sz="4000" b="1" dirty="0" smtClean="0">
                <a:solidFill>
                  <a:srgbClr val="FFFF00"/>
                </a:solidFill>
              </a:rPr>
              <a:t>Two Implications of Inspiration</a:t>
            </a:r>
          </a:p>
        </p:txBody>
      </p:sp>
      <p:sp>
        <p:nvSpPr>
          <p:cNvPr id="36867" name="Rectangle 3"/>
          <p:cNvSpPr>
            <a:spLocks noGrp="1" noChangeArrowheads="1"/>
          </p:cNvSpPr>
          <p:nvPr>
            <p:ph type="body" idx="1"/>
          </p:nvPr>
        </p:nvSpPr>
        <p:spPr>
          <a:xfrm>
            <a:off x="0" y="1524000"/>
            <a:ext cx="9144000" cy="5334000"/>
          </a:xfrm>
        </p:spPr>
        <p:txBody>
          <a:bodyPr/>
          <a:lstStyle/>
          <a:p>
            <a:pPr eaLnBrk="1" hangingPunct="1">
              <a:lnSpc>
                <a:spcPct val="80000"/>
              </a:lnSpc>
              <a:buFontTx/>
              <a:buNone/>
              <a:defRPr/>
            </a:pPr>
            <a:endParaRPr lang="en-US" sz="2000" dirty="0" smtClean="0"/>
          </a:p>
          <a:p>
            <a:pPr eaLnBrk="1" hangingPunct="1">
              <a:lnSpc>
                <a:spcPct val="80000"/>
              </a:lnSpc>
              <a:buFontTx/>
              <a:buNone/>
              <a:defRPr/>
            </a:pPr>
            <a:r>
              <a:rPr lang="en-US" sz="3200" b="1" dirty="0" smtClean="0">
                <a:solidFill>
                  <a:schemeClr val="bg1">
                    <a:lumMod val="60000"/>
                    <a:lumOff val="40000"/>
                  </a:schemeClr>
                </a:solidFill>
              </a:rPr>
              <a:t>Second: the Bible is a Divine Book:</a:t>
            </a:r>
          </a:p>
          <a:p>
            <a:pPr lvl="1" eaLnBrk="1" hangingPunct="1">
              <a:lnSpc>
                <a:spcPct val="80000"/>
              </a:lnSpc>
              <a:defRPr/>
            </a:pPr>
            <a:r>
              <a:rPr lang="en-US" sz="2800" dirty="0" smtClean="0"/>
              <a:t>1. The Bible is inerrant</a:t>
            </a:r>
          </a:p>
          <a:p>
            <a:pPr lvl="1" eaLnBrk="1" hangingPunct="1">
              <a:lnSpc>
                <a:spcPct val="80000"/>
              </a:lnSpc>
              <a:defRPr/>
            </a:pPr>
            <a:r>
              <a:rPr lang="en-US" sz="2800" dirty="0" smtClean="0"/>
              <a:t>2. The Bible is authoritative</a:t>
            </a:r>
          </a:p>
          <a:p>
            <a:pPr lvl="1" eaLnBrk="1" hangingPunct="1">
              <a:lnSpc>
                <a:spcPct val="80000"/>
              </a:lnSpc>
              <a:defRPr/>
            </a:pPr>
            <a:r>
              <a:rPr lang="en-US" sz="2800" dirty="0" smtClean="0"/>
              <a:t>3. The Bible has unity (66 books; about 40 authors over 1500 years). It has a consistent message and can be compared with itself for proper interpretation.</a:t>
            </a:r>
          </a:p>
          <a:p>
            <a:pPr lvl="1" eaLnBrk="1" hangingPunct="1">
              <a:lnSpc>
                <a:spcPct val="80000"/>
              </a:lnSpc>
              <a:defRPr/>
            </a:pPr>
            <a:r>
              <a:rPr lang="en-US" sz="2800" dirty="0" smtClean="0"/>
              <a:t>4. The Bible has an element of mystery: some passages may be hard to understand.</a:t>
            </a:r>
          </a:p>
          <a:p>
            <a:pPr lvl="1" eaLnBrk="1" hangingPunct="1">
              <a:lnSpc>
                <a:spcPct val="80000"/>
              </a:lnSpc>
              <a:defRPr/>
            </a:pPr>
            <a:r>
              <a:rPr lang="en-US" sz="2800" dirty="0" smtClean="0"/>
              <a:t>5. The Bible has an interpretation to it that is intended by God</a:t>
            </a:r>
          </a:p>
          <a:p>
            <a:pPr lvl="1" eaLnBrk="1" hangingPunct="1">
              <a:lnSpc>
                <a:spcPct val="80000"/>
              </a:lnSpc>
              <a:defRPr/>
            </a:pPr>
            <a:endParaRPr lang="en-US" dirty="0"/>
          </a:p>
          <a:p>
            <a:pPr lvl="1" eaLnBrk="1" hangingPunct="1">
              <a:lnSpc>
                <a:spcPct val="80000"/>
              </a:lnSpc>
              <a:defRPr/>
            </a:pPr>
            <a:endParaRPr lang="en-US" sz="1800" dirty="0" smtClean="0"/>
          </a:p>
          <a:p>
            <a:pPr marL="457200" lvl="1" indent="0" eaLnBrk="1" hangingPunct="1">
              <a:lnSpc>
                <a:spcPct val="80000"/>
              </a:lnSpc>
              <a:buFont typeface="Wingdings" pitchFamily="2" charset="2"/>
              <a:buNone/>
              <a:defRPr/>
            </a:pPr>
            <a:endParaRPr lang="en-US" sz="1800" dirty="0" smtClean="0"/>
          </a:p>
          <a:p>
            <a:pPr eaLnBrk="1" hangingPunct="1">
              <a:lnSpc>
                <a:spcPct val="80000"/>
              </a:lnSpc>
              <a:buFontTx/>
              <a:buNone/>
              <a:defRPr/>
            </a:pPr>
            <a:endParaRPr lang="en-US" sz="2000" dirty="0" smtClean="0"/>
          </a:p>
          <a:p>
            <a:pPr eaLnBrk="1" hangingPunct="1">
              <a:lnSpc>
                <a:spcPct val="80000"/>
              </a:lnSpc>
              <a:buFontTx/>
              <a:buNone/>
              <a:defRPr/>
            </a:pPr>
            <a:r>
              <a:rPr lang="en-US" sz="2000" dirty="0" smtClean="0">
                <a:latin typeface="Scholar" pitchFamily="18" charset="0"/>
              </a:rPr>
              <a:t>	</a:t>
            </a:r>
            <a:r>
              <a:rPr lang="en-US" sz="2000" b="1" dirty="0" smtClean="0">
                <a:latin typeface="Scholar" pitchFamily="18" charset="0"/>
              </a:rPr>
              <a:t>	</a:t>
            </a:r>
          </a:p>
          <a:p>
            <a:pPr eaLnBrk="1" hangingPunct="1">
              <a:lnSpc>
                <a:spcPct val="80000"/>
              </a:lnSpc>
              <a:buFontTx/>
              <a:buNone/>
              <a:defRPr/>
            </a:pPr>
            <a:endParaRPr lang="en-US" sz="2000" b="1" dirty="0" smtClean="0">
              <a:latin typeface="Scholar" pitchFamily="18" charset="0"/>
            </a:endParaRP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034948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fade">
                                      <p:cBhvr>
                                        <p:cTn id="7" dur="500"/>
                                        <p:tgtEl>
                                          <p:spTgt spid="368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867">
                                            <p:txEl>
                                              <p:pRg st="3" end="3"/>
                                            </p:txEl>
                                          </p:spTgt>
                                        </p:tgtEl>
                                        <p:attrNameLst>
                                          <p:attrName>style.visibility</p:attrName>
                                        </p:attrNameLst>
                                      </p:cBhvr>
                                      <p:to>
                                        <p:strVal val="visible"/>
                                      </p:to>
                                    </p:set>
                                    <p:anim calcmode="lin" valueType="num">
                                      <p:cBhvr additive="base">
                                        <p:cTn id="12"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867">
                                            <p:txEl>
                                              <p:pRg st="4" end="4"/>
                                            </p:txEl>
                                          </p:spTgt>
                                        </p:tgtEl>
                                        <p:attrNameLst>
                                          <p:attrName>style.visibility</p:attrName>
                                        </p:attrNameLst>
                                      </p:cBhvr>
                                      <p:to>
                                        <p:strVal val="visible"/>
                                      </p:to>
                                    </p:set>
                                    <p:animEffect transition="in" filter="fade">
                                      <p:cBhvr>
                                        <p:cTn id="18" dur="500"/>
                                        <p:tgtEl>
                                          <p:spTgt spid="3686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867">
                                            <p:txEl>
                                              <p:pRg st="5" end="5"/>
                                            </p:txEl>
                                          </p:spTgt>
                                        </p:tgtEl>
                                        <p:attrNameLst>
                                          <p:attrName>style.visibility</p:attrName>
                                        </p:attrNameLst>
                                      </p:cBhvr>
                                      <p:to>
                                        <p:strVal val="visible"/>
                                      </p:to>
                                    </p:set>
                                    <p:anim calcmode="lin" valueType="num">
                                      <p:cBhvr additive="base">
                                        <p:cTn id="23"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867">
                                            <p:txEl>
                                              <p:pRg st="6" end="6"/>
                                            </p:txEl>
                                          </p:spTgt>
                                        </p:tgtEl>
                                        <p:attrNameLst>
                                          <p:attrName>style.visibility</p:attrName>
                                        </p:attrNameLst>
                                      </p:cBhvr>
                                      <p:to>
                                        <p:strVal val="visible"/>
                                      </p:to>
                                    </p:set>
                                    <p:anim calcmode="lin" valueType="num">
                                      <p:cBhvr additive="base">
                                        <p:cTn id="29"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1" y="274638"/>
            <a:ext cx="8529638" cy="1143000"/>
          </a:xfrm>
        </p:spPr>
        <p:txBody>
          <a:bodyPr/>
          <a:lstStyle/>
          <a:p>
            <a:pPr algn="ctr" eaLnBrk="1" hangingPunct="1"/>
            <a:r>
              <a:rPr lang="en-US" sz="4000" b="1" dirty="0" smtClean="0">
                <a:solidFill>
                  <a:srgbClr val="FFFF00"/>
                </a:solidFill>
              </a:rPr>
              <a:t>Example of Matt 1:22-23</a:t>
            </a:r>
          </a:p>
        </p:txBody>
      </p:sp>
      <p:sp>
        <p:nvSpPr>
          <p:cNvPr id="36867" name="Rectangle 3"/>
          <p:cNvSpPr>
            <a:spLocks noGrp="1" noChangeArrowheads="1"/>
          </p:cNvSpPr>
          <p:nvPr>
            <p:ph type="body" idx="1"/>
          </p:nvPr>
        </p:nvSpPr>
        <p:spPr>
          <a:xfrm>
            <a:off x="0" y="1524000"/>
            <a:ext cx="9144000" cy="5334000"/>
          </a:xfrm>
        </p:spPr>
        <p:txBody>
          <a:bodyPr/>
          <a:lstStyle/>
          <a:p>
            <a:pPr eaLnBrk="1" hangingPunct="1">
              <a:lnSpc>
                <a:spcPct val="80000"/>
              </a:lnSpc>
              <a:buFontTx/>
              <a:buNone/>
              <a:defRPr/>
            </a:pPr>
            <a:endParaRPr lang="en-US" sz="2000" dirty="0" smtClean="0"/>
          </a:p>
          <a:p>
            <a:pPr eaLnBrk="1" hangingPunct="1">
              <a:lnSpc>
                <a:spcPct val="80000"/>
              </a:lnSpc>
              <a:buFontTx/>
              <a:buNone/>
              <a:defRPr/>
            </a:pPr>
            <a:r>
              <a:rPr lang="en-US" sz="3200" dirty="0"/>
              <a:t> </a:t>
            </a:r>
            <a:r>
              <a:rPr lang="en-US" sz="3200" dirty="0" smtClean="0"/>
              <a:t> </a:t>
            </a:r>
            <a:r>
              <a:rPr lang="en-US" sz="3200" dirty="0" smtClean="0">
                <a:solidFill>
                  <a:schemeClr val="accent1"/>
                </a:solidFill>
              </a:rPr>
              <a:t>This </a:t>
            </a:r>
            <a:r>
              <a:rPr lang="en-US" sz="3200" dirty="0">
                <a:solidFill>
                  <a:schemeClr val="accent1"/>
                </a:solidFill>
              </a:rPr>
              <a:t>all happened so that what was spoken by the Lord through the prophet would be fulfilled: </a:t>
            </a:r>
            <a:r>
              <a:rPr lang="en-US" sz="3200" dirty="0" smtClean="0">
                <a:solidFill>
                  <a:schemeClr val="accent1"/>
                </a:solidFill>
              </a:rPr>
              <a:t>“</a:t>
            </a:r>
            <a:r>
              <a:rPr lang="en-US" sz="3200" b="1" i="1" dirty="0" smtClean="0">
                <a:solidFill>
                  <a:schemeClr val="accent1"/>
                </a:solidFill>
              </a:rPr>
              <a:t>Look</a:t>
            </a:r>
            <a:r>
              <a:rPr lang="en-US" sz="3200" b="1" i="1" dirty="0">
                <a:solidFill>
                  <a:schemeClr val="accent1"/>
                </a:solidFill>
              </a:rPr>
              <a:t>! The virgin will conceive and bear a son, and they will call him</a:t>
            </a:r>
            <a:r>
              <a:rPr lang="en-US" sz="3200" baseline="30000" dirty="0">
                <a:solidFill>
                  <a:schemeClr val="accent1"/>
                </a:solidFill>
              </a:rPr>
              <a:t> </a:t>
            </a:r>
            <a:r>
              <a:rPr lang="en-US" sz="3200" b="1" i="1" dirty="0" smtClean="0">
                <a:solidFill>
                  <a:schemeClr val="accent1"/>
                </a:solidFill>
              </a:rPr>
              <a:t>Emmanuel.</a:t>
            </a:r>
            <a:r>
              <a:rPr lang="en-US" sz="3200" dirty="0" smtClean="0">
                <a:solidFill>
                  <a:schemeClr val="accent1"/>
                </a:solidFill>
              </a:rPr>
              <a:t>”</a:t>
            </a:r>
            <a:endParaRPr lang="en-US" sz="2800" dirty="0" smtClean="0">
              <a:solidFill>
                <a:schemeClr val="accent1"/>
              </a:solidFill>
            </a:endParaRPr>
          </a:p>
          <a:p>
            <a:pPr lvl="1" eaLnBrk="1" hangingPunct="1">
              <a:lnSpc>
                <a:spcPct val="80000"/>
              </a:lnSpc>
              <a:defRPr/>
            </a:pPr>
            <a:r>
              <a:rPr lang="en-US" sz="2800" dirty="0"/>
              <a:t>1</a:t>
            </a:r>
            <a:r>
              <a:rPr lang="en-US" sz="2800" dirty="0" smtClean="0"/>
              <a:t>. The OT passage of Isaiah was spoken “</a:t>
            </a:r>
            <a:r>
              <a:rPr lang="en-US" sz="2800" u="sng" dirty="0" smtClean="0"/>
              <a:t>by the Lord</a:t>
            </a:r>
            <a:r>
              <a:rPr lang="en-US" sz="2800" dirty="0" smtClean="0"/>
              <a:t>” (Divine ultimate </a:t>
            </a:r>
            <a:r>
              <a:rPr lang="en-US" sz="2800" dirty="0"/>
              <a:t>s</a:t>
            </a:r>
            <a:r>
              <a:rPr lang="en-US" sz="2800" dirty="0" smtClean="0"/>
              <a:t>ource) </a:t>
            </a:r>
          </a:p>
          <a:p>
            <a:pPr lvl="1" eaLnBrk="1" hangingPunct="1">
              <a:lnSpc>
                <a:spcPct val="80000"/>
              </a:lnSpc>
              <a:defRPr/>
            </a:pPr>
            <a:r>
              <a:rPr lang="en-US" sz="2800" dirty="0"/>
              <a:t>2</a:t>
            </a:r>
            <a:r>
              <a:rPr lang="en-US" sz="2800" dirty="0" smtClean="0"/>
              <a:t>. The OT passage of Isaiah was spoken “</a:t>
            </a:r>
            <a:r>
              <a:rPr lang="en-US" sz="2800" u="sng" dirty="0" smtClean="0"/>
              <a:t>through the prophet.</a:t>
            </a:r>
            <a:r>
              <a:rPr lang="en-US" sz="2800" dirty="0" smtClean="0"/>
              <a:t>” (Human intermediate </a:t>
            </a:r>
            <a:r>
              <a:rPr lang="en-US" sz="2800" dirty="0"/>
              <a:t>s</a:t>
            </a:r>
            <a:r>
              <a:rPr lang="en-US" sz="2800" dirty="0" smtClean="0"/>
              <a:t>ource)</a:t>
            </a:r>
          </a:p>
          <a:p>
            <a:pPr marL="457200" lvl="1" indent="0" eaLnBrk="1" hangingPunct="1">
              <a:lnSpc>
                <a:spcPct val="80000"/>
              </a:lnSpc>
              <a:buNone/>
              <a:defRPr/>
            </a:pPr>
            <a:endParaRPr lang="en-US" dirty="0"/>
          </a:p>
          <a:p>
            <a:pPr lvl="1" eaLnBrk="1" hangingPunct="1">
              <a:lnSpc>
                <a:spcPct val="80000"/>
              </a:lnSpc>
              <a:defRPr/>
            </a:pPr>
            <a:endParaRPr lang="en-US" sz="1800" dirty="0" smtClean="0"/>
          </a:p>
          <a:p>
            <a:pPr marL="457200" lvl="1" indent="0" eaLnBrk="1" hangingPunct="1">
              <a:lnSpc>
                <a:spcPct val="80000"/>
              </a:lnSpc>
              <a:buFont typeface="Wingdings" pitchFamily="2" charset="2"/>
              <a:buNone/>
              <a:defRPr/>
            </a:pPr>
            <a:endParaRPr lang="en-US" sz="1800" dirty="0" smtClean="0"/>
          </a:p>
          <a:p>
            <a:pPr eaLnBrk="1" hangingPunct="1">
              <a:lnSpc>
                <a:spcPct val="80000"/>
              </a:lnSpc>
              <a:buFontTx/>
              <a:buNone/>
              <a:defRPr/>
            </a:pPr>
            <a:endParaRPr lang="en-US" sz="2000" dirty="0" smtClean="0"/>
          </a:p>
          <a:p>
            <a:pPr eaLnBrk="1" hangingPunct="1">
              <a:lnSpc>
                <a:spcPct val="80000"/>
              </a:lnSpc>
              <a:buFontTx/>
              <a:buNone/>
              <a:defRPr/>
            </a:pPr>
            <a:r>
              <a:rPr lang="en-US" sz="2000" dirty="0" smtClean="0">
                <a:latin typeface="Scholar" pitchFamily="18" charset="0"/>
              </a:rPr>
              <a:t>	</a:t>
            </a:r>
            <a:r>
              <a:rPr lang="en-US" sz="2000" b="1" dirty="0" smtClean="0">
                <a:latin typeface="Scholar" pitchFamily="18" charset="0"/>
              </a:rPr>
              <a:t>	</a:t>
            </a:r>
          </a:p>
          <a:p>
            <a:pPr eaLnBrk="1" hangingPunct="1">
              <a:lnSpc>
                <a:spcPct val="80000"/>
              </a:lnSpc>
              <a:buFontTx/>
              <a:buNone/>
              <a:defRPr/>
            </a:pPr>
            <a:endParaRPr lang="en-US" sz="2000" b="1" dirty="0" smtClean="0">
              <a:latin typeface="Scholar" pitchFamily="18" charset="0"/>
            </a:endParaRP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162479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500"/>
                                        <p:tgtEl>
                                          <p:spTgt spid="368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 calcmode="lin" valueType="num">
                                      <p:cBhvr additive="base">
                                        <p:cTn id="12"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867">
                                            <p:txEl>
                                              <p:pRg st="3" end="3"/>
                                            </p:txEl>
                                          </p:spTgt>
                                        </p:tgtEl>
                                        <p:attrNameLst>
                                          <p:attrName>style.visibility</p:attrName>
                                        </p:attrNameLst>
                                      </p:cBhvr>
                                      <p:to>
                                        <p:strVal val="visible"/>
                                      </p:to>
                                    </p:set>
                                    <p:animEffect transition="in" filter="fade">
                                      <p:cBhvr>
                                        <p:cTn id="18"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T</a:t>
            </a:r>
            <a:r>
              <a:rPr lang="en-US" b="1" dirty="0" smtClean="0">
                <a:solidFill>
                  <a:srgbClr val="FFFF00"/>
                </a:solidFill>
              </a:rPr>
              <a:t>he Nature of the Bible</a:t>
            </a:r>
            <a:endParaRPr lang="en-US" b="1" dirty="0">
              <a:solidFill>
                <a:srgbClr val="FFFF00"/>
              </a:solidFill>
            </a:endParaRPr>
          </a:p>
        </p:txBody>
      </p:sp>
      <p:sp>
        <p:nvSpPr>
          <p:cNvPr id="3" name="Content Placeholder 2"/>
          <p:cNvSpPr>
            <a:spLocks noGrp="1"/>
          </p:cNvSpPr>
          <p:nvPr>
            <p:ph idx="1"/>
          </p:nvPr>
        </p:nvSpPr>
        <p:spPr/>
        <p:txBody>
          <a:bodyPr/>
          <a:lstStyle/>
          <a:p>
            <a:r>
              <a:rPr lang="en-US" sz="3200" b="1" dirty="0" smtClean="0">
                <a:solidFill>
                  <a:schemeClr val="bg1">
                    <a:lumMod val="60000"/>
                    <a:lumOff val="40000"/>
                  </a:schemeClr>
                </a:solidFill>
              </a:rPr>
              <a:t>Definition of Inspiration: </a:t>
            </a:r>
            <a:r>
              <a:rPr lang="en-US" dirty="0" smtClean="0"/>
              <a:t>The act of the Holy Spirit in which He superintended the writers of Scripture so that, while writing according to their own styles and personalities, they produced God’s Word, written, authoritative, and free from error in the original writings (Paul </a:t>
            </a:r>
            <a:r>
              <a:rPr lang="en-US" dirty="0" err="1" smtClean="0"/>
              <a:t>Enns</a:t>
            </a:r>
            <a:r>
              <a:rPr lang="en-US" dirty="0" smtClean="0"/>
              <a:t>, The Moody Handbook of Theology, 638)</a:t>
            </a:r>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216246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T</a:t>
            </a:r>
            <a:r>
              <a:rPr lang="en-US" b="1" dirty="0" smtClean="0">
                <a:solidFill>
                  <a:srgbClr val="FFFF00"/>
                </a:solidFill>
              </a:rPr>
              <a:t>he Nature of the Bible</a:t>
            </a:r>
            <a:endParaRPr lang="en-US" b="1" dirty="0">
              <a:solidFill>
                <a:srgbClr val="FFFF00"/>
              </a:solidFill>
            </a:endParaRPr>
          </a:p>
        </p:txBody>
      </p:sp>
      <p:sp>
        <p:nvSpPr>
          <p:cNvPr id="3" name="Content Placeholder 2"/>
          <p:cNvSpPr>
            <a:spLocks noGrp="1"/>
          </p:cNvSpPr>
          <p:nvPr>
            <p:ph idx="1"/>
          </p:nvPr>
        </p:nvSpPr>
        <p:spPr/>
        <p:txBody>
          <a:bodyPr/>
          <a:lstStyle/>
          <a:p>
            <a:r>
              <a:rPr lang="en-US" sz="3200" b="1" dirty="0" smtClean="0">
                <a:solidFill>
                  <a:schemeClr val="bg1">
                    <a:lumMod val="60000"/>
                    <a:lumOff val="40000"/>
                  </a:schemeClr>
                </a:solidFill>
              </a:rPr>
              <a:t>Definition of Inerrancy: </a:t>
            </a:r>
            <a:r>
              <a:rPr lang="en-US" dirty="0" smtClean="0"/>
              <a:t>The teaching that since the Scriptures are given by God, they are free from error in all their contents, including doctrinal, historical, scientific, geographical, and other branches of knowledge (Paul </a:t>
            </a:r>
            <a:r>
              <a:rPr lang="en-US" dirty="0" err="1" smtClean="0"/>
              <a:t>Enns</a:t>
            </a:r>
            <a:r>
              <a:rPr lang="en-US" dirty="0" smtClean="0"/>
              <a:t>, The Moody Handbook of Theology, 638)</a:t>
            </a:r>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325144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chri_0135_slide">
  <a:themeElements>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chri_0135_slide</Template>
  <TotalTime>1534</TotalTime>
  <Words>3766</Words>
  <Application>Microsoft Office PowerPoint</Application>
  <PresentationFormat>On-screen Show (4:3)</PresentationFormat>
  <Paragraphs>330</Paragraphs>
  <Slides>52</Slides>
  <Notes>0</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chri_0135_slide</vt:lpstr>
      <vt:lpstr>1_Default Design</vt:lpstr>
      <vt:lpstr>The Study of the Bible</vt:lpstr>
      <vt:lpstr>Copyright Notice</vt:lpstr>
      <vt:lpstr>Overview of the Lesson</vt:lpstr>
      <vt:lpstr>The Nature of the Bible</vt:lpstr>
      <vt:lpstr>Two Implications of Inspiration</vt:lpstr>
      <vt:lpstr>Two Implications of Inspiration</vt:lpstr>
      <vt:lpstr>Example of Matt 1:22-23</vt:lpstr>
      <vt:lpstr>The Nature of the Bible</vt:lpstr>
      <vt:lpstr>The Nature of the Bible</vt:lpstr>
      <vt:lpstr>The Nature of the Bible</vt:lpstr>
      <vt:lpstr>Alleged Scientific Discrepancy</vt:lpstr>
      <vt:lpstr>Alleged Scientific Discrepancy</vt:lpstr>
      <vt:lpstr>Alleged Scientific Discrepancy</vt:lpstr>
      <vt:lpstr>Once Alleged Historical Discrepancies</vt:lpstr>
      <vt:lpstr>Three Examples of (Once) Alleged Historical Discrepancies (validated by archeological finds)</vt:lpstr>
      <vt:lpstr>William F. Albright</vt:lpstr>
      <vt:lpstr>Nelson Glueck,  Archeologist and President of Hebrew Union College</vt:lpstr>
      <vt:lpstr>Alleged Bible Contradictions </vt:lpstr>
      <vt:lpstr>Alleged Bible Contradictions </vt:lpstr>
      <vt:lpstr>Alleged Bible Contradictions </vt:lpstr>
      <vt:lpstr>Alleged Bible Contradictions</vt:lpstr>
      <vt:lpstr>Alleged Bible Contradictions </vt:lpstr>
      <vt:lpstr>Bart Ehrman, Jesus Interrupted: Revealing the Hidden Contradictions in the Bible, 2009</vt:lpstr>
      <vt:lpstr>Alleged Bible Contradictions</vt:lpstr>
      <vt:lpstr>Simple Deductive Argument for Inerrancy</vt:lpstr>
      <vt:lpstr>The Authority and Sufficiency of the Bible?</vt:lpstr>
      <vt:lpstr>The Authority and Sufficiency of the Bible?</vt:lpstr>
      <vt:lpstr>How Did Jesus View the Bible?</vt:lpstr>
      <vt:lpstr>The Canon of the Bible</vt:lpstr>
      <vt:lpstr>The Canon of the Bible</vt:lpstr>
      <vt:lpstr>The Canon of the Bible</vt:lpstr>
      <vt:lpstr>The Canon of the Bible</vt:lpstr>
      <vt:lpstr> The Canon of the Bible</vt:lpstr>
      <vt:lpstr>How We Received our Bible</vt:lpstr>
      <vt:lpstr>How we received our Bible Genesis 1:1 Hebrew Old Testament</vt:lpstr>
      <vt:lpstr> Dead Sea Scrolls </vt:lpstr>
      <vt:lpstr>How We Received Our Bible John 14:6 Koine Greek New Testament</vt:lpstr>
      <vt:lpstr>PowerPoint Presentation</vt:lpstr>
      <vt:lpstr>A Sample Portion of an Uncial Manuscript:  Codex Vaticanus (B), early 4th century</vt:lpstr>
      <vt:lpstr>How We Received Our Bible Early Bible Translations</vt:lpstr>
      <vt:lpstr>     How We Received Our Bible History of the English Bible </vt:lpstr>
      <vt:lpstr>How We Received Our Bible History of the English Bible</vt:lpstr>
      <vt:lpstr>How We Received Our Bible History of the English Bible</vt:lpstr>
      <vt:lpstr>How We Received Our Bible History of the English Bible</vt:lpstr>
      <vt:lpstr>How We Received Our Bible History of the English Bible</vt:lpstr>
      <vt:lpstr>How We Received Our Bible Types of Bible Translations</vt:lpstr>
      <vt:lpstr>How We Received Our Bible History of the English Bible</vt:lpstr>
      <vt:lpstr>How We Received Our Bible History of the English Bible</vt:lpstr>
      <vt:lpstr>Comparison of Ps 1:1</vt:lpstr>
      <vt:lpstr>How We Received Our Bible  Concluding Reflections</vt:lpstr>
      <vt:lpstr>Discussion Questions</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the Bible</dc:title>
  <dc:creator>James</dc:creator>
  <cp:lastModifiedBy>James</cp:lastModifiedBy>
  <cp:revision>68</cp:revision>
  <dcterms:created xsi:type="dcterms:W3CDTF">2012-08-28T14:17:51Z</dcterms:created>
  <dcterms:modified xsi:type="dcterms:W3CDTF">2013-10-22T16:01:59Z</dcterms:modified>
</cp:coreProperties>
</file>