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38"/>
  </p:notesMasterIdLst>
  <p:sldIdLst>
    <p:sldId id="256" r:id="rId3"/>
    <p:sldId id="296" r:id="rId4"/>
    <p:sldId id="261" r:id="rId5"/>
    <p:sldId id="260" r:id="rId6"/>
    <p:sldId id="263" r:id="rId7"/>
    <p:sldId id="259" r:id="rId8"/>
    <p:sldId id="264" r:id="rId9"/>
    <p:sldId id="265" r:id="rId10"/>
    <p:sldId id="268" r:id="rId11"/>
    <p:sldId id="266" r:id="rId12"/>
    <p:sldId id="267" r:id="rId13"/>
    <p:sldId id="269" r:id="rId14"/>
    <p:sldId id="270" r:id="rId15"/>
    <p:sldId id="271" r:id="rId16"/>
    <p:sldId id="272" r:id="rId17"/>
    <p:sldId id="294" r:id="rId18"/>
    <p:sldId id="275" r:id="rId19"/>
    <p:sldId id="276" r:id="rId20"/>
    <p:sldId id="273" r:id="rId21"/>
    <p:sldId id="277" r:id="rId22"/>
    <p:sldId id="278" r:id="rId23"/>
    <p:sldId id="279" r:id="rId24"/>
    <p:sldId id="293" r:id="rId25"/>
    <p:sldId id="281" r:id="rId26"/>
    <p:sldId id="283" r:id="rId27"/>
    <p:sldId id="284" r:id="rId28"/>
    <p:sldId id="286" r:id="rId29"/>
    <p:sldId id="285" r:id="rId30"/>
    <p:sldId id="288" r:id="rId31"/>
    <p:sldId id="289" r:id="rId32"/>
    <p:sldId id="287" r:id="rId33"/>
    <p:sldId id="295" r:id="rId34"/>
    <p:sldId id="290" r:id="rId35"/>
    <p:sldId id="292" r:id="rId36"/>
    <p:sldId id="291"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0" autoAdjust="0"/>
    <p:restoredTop sz="94600"/>
  </p:normalViewPr>
  <p:slideViewPr>
    <p:cSldViewPr>
      <p:cViewPr>
        <p:scale>
          <a:sx n="66" d="100"/>
          <a:sy n="66" d="100"/>
        </p:scale>
        <p:origin x="-1536" y="-4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2C82292-5968-457C-9C39-CA5F21CE5CD9}" type="slidenum">
              <a:rPr lang="en-US"/>
              <a:pPr/>
              <a:t>‹#›</a:t>
            </a:fld>
            <a:endParaRPr lang="en-US"/>
          </a:p>
        </p:txBody>
      </p:sp>
    </p:spTree>
    <p:extLst>
      <p:ext uri="{BB962C8B-B14F-4D97-AF65-F5344CB8AC3E}">
        <p14:creationId xmlns:p14="http://schemas.microsoft.com/office/powerpoint/2010/main" val="675920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4096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40964" name="Rectangle 4"/>
          <p:cNvSpPr>
            <a:spLocks noGrp="1" noChangeArrowheads="1"/>
          </p:cNvSpPr>
          <p:nvPr>
            <p:ph type="dt" sz="half" idx="2"/>
          </p:nvPr>
        </p:nvSpPr>
        <p:spPr/>
        <p:txBody>
          <a:bodyPr/>
          <a:lstStyle>
            <a:lvl1pPr>
              <a:defRPr/>
            </a:lvl1pPr>
          </a:lstStyle>
          <a:p>
            <a:endParaRPr lang="en-US"/>
          </a:p>
        </p:txBody>
      </p:sp>
      <p:sp>
        <p:nvSpPr>
          <p:cNvPr id="40965" name="Rectangle 5"/>
          <p:cNvSpPr>
            <a:spLocks noGrp="1" noChangeArrowheads="1"/>
          </p:cNvSpPr>
          <p:nvPr>
            <p:ph type="ftr" sz="quarter" idx="3"/>
          </p:nvPr>
        </p:nvSpPr>
        <p:spPr/>
        <p:txBody>
          <a:bodyPr/>
          <a:lstStyle>
            <a:lvl1pPr>
              <a:defRPr/>
            </a:lvl1pPr>
          </a:lstStyle>
          <a:p>
            <a:r>
              <a:rPr lang="en-US" smtClean="0"/>
              <a:t>The Biblical Studies Foundation</a:t>
            </a:r>
            <a:endParaRPr lang="en-US"/>
          </a:p>
        </p:txBody>
      </p:sp>
      <p:sp>
        <p:nvSpPr>
          <p:cNvPr id="40966" name="Rectangle 6"/>
          <p:cNvSpPr>
            <a:spLocks noGrp="1" noChangeArrowheads="1"/>
          </p:cNvSpPr>
          <p:nvPr>
            <p:ph type="sldNum" sz="quarter" idx="4"/>
          </p:nvPr>
        </p:nvSpPr>
        <p:spPr/>
        <p:txBody>
          <a:bodyPr/>
          <a:lstStyle>
            <a:lvl1pPr>
              <a:defRPr/>
            </a:lvl1pPr>
          </a:lstStyle>
          <a:p>
            <a:fld id="{EA5AD809-8CD1-452C-AE99-36873A1C4EBF}"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355909A9-3D0B-46B5-B2EA-A7F3DE8CEA13}" type="slidenum">
              <a:rPr lang="en-US"/>
              <a:pPr/>
              <a:t>‹#›</a:t>
            </a:fld>
            <a:endParaRPr lang="en-US"/>
          </a:p>
        </p:txBody>
      </p:sp>
    </p:spTree>
    <p:extLst>
      <p:ext uri="{BB962C8B-B14F-4D97-AF65-F5344CB8AC3E}">
        <p14:creationId xmlns:p14="http://schemas.microsoft.com/office/powerpoint/2010/main" val="195706303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4123A276-9AC8-4A6E-A391-1A2030596255}" type="slidenum">
              <a:rPr lang="en-US"/>
              <a:pPr/>
              <a:t>‹#›</a:t>
            </a:fld>
            <a:endParaRPr lang="en-US"/>
          </a:p>
        </p:txBody>
      </p:sp>
    </p:spTree>
    <p:extLst>
      <p:ext uri="{BB962C8B-B14F-4D97-AF65-F5344CB8AC3E}">
        <p14:creationId xmlns:p14="http://schemas.microsoft.com/office/powerpoint/2010/main" val="24139420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4813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48133" name="Rectangle 5"/>
          <p:cNvSpPr>
            <a:spLocks noGrp="1" noChangeArrowheads="1"/>
          </p:cNvSpPr>
          <p:nvPr>
            <p:ph type="dt" sz="half" idx="2"/>
          </p:nvPr>
        </p:nvSpPr>
        <p:spPr/>
        <p:txBody>
          <a:bodyPr/>
          <a:lstStyle>
            <a:lvl1pPr>
              <a:defRPr/>
            </a:lvl1pPr>
          </a:lstStyle>
          <a:p>
            <a:endParaRPr lang="en-US"/>
          </a:p>
        </p:txBody>
      </p:sp>
      <p:sp>
        <p:nvSpPr>
          <p:cNvPr id="48134" name="Rectangle 6"/>
          <p:cNvSpPr>
            <a:spLocks noGrp="1" noChangeArrowheads="1"/>
          </p:cNvSpPr>
          <p:nvPr>
            <p:ph type="ftr" sz="quarter" idx="3"/>
          </p:nvPr>
        </p:nvSpPr>
        <p:spPr/>
        <p:txBody>
          <a:bodyPr/>
          <a:lstStyle>
            <a:lvl1pPr>
              <a:defRPr/>
            </a:lvl1pPr>
          </a:lstStyle>
          <a:p>
            <a:r>
              <a:rPr lang="en-US" smtClean="0"/>
              <a:t>The Biblical Studies Foundation</a:t>
            </a:r>
            <a:endParaRPr lang="en-US"/>
          </a:p>
        </p:txBody>
      </p:sp>
      <p:sp>
        <p:nvSpPr>
          <p:cNvPr id="48135" name="Rectangle 7"/>
          <p:cNvSpPr>
            <a:spLocks noGrp="1" noChangeArrowheads="1"/>
          </p:cNvSpPr>
          <p:nvPr>
            <p:ph type="sldNum" sz="quarter" idx="4"/>
          </p:nvPr>
        </p:nvSpPr>
        <p:spPr/>
        <p:txBody>
          <a:bodyPr/>
          <a:lstStyle>
            <a:lvl1pPr>
              <a:defRPr/>
            </a:lvl1pPr>
          </a:lstStyle>
          <a:p>
            <a:fld id="{7039C2A3-C7D4-4FB9-B87B-4D9AABD63526}"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2E905661-C3FF-47BA-9B18-1AC0B136244F}" type="slidenum">
              <a:rPr lang="en-US"/>
              <a:pPr/>
              <a:t>‹#›</a:t>
            </a:fld>
            <a:endParaRPr lang="en-US"/>
          </a:p>
        </p:txBody>
      </p:sp>
    </p:spTree>
    <p:extLst>
      <p:ext uri="{BB962C8B-B14F-4D97-AF65-F5344CB8AC3E}">
        <p14:creationId xmlns:p14="http://schemas.microsoft.com/office/powerpoint/2010/main" val="36760036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29A92BB8-2DFE-40BD-BDC8-974B5424F60B}" type="slidenum">
              <a:rPr lang="en-US"/>
              <a:pPr/>
              <a:t>‹#›</a:t>
            </a:fld>
            <a:endParaRPr lang="en-US"/>
          </a:p>
        </p:txBody>
      </p:sp>
    </p:spTree>
    <p:extLst>
      <p:ext uri="{BB962C8B-B14F-4D97-AF65-F5344CB8AC3E}">
        <p14:creationId xmlns:p14="http://schemas.microsoft.com/office/powerpoint/2010/main" val="428976020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2F6366E4-4FB5-4F96-9B68-A1AEA34274E7}" type="slidenum">
              <a:rPr lang="en-US"/>
              <a:pPr/>
              <a:t>‹#›</a:t>
            </a:fld>
            <a:endParaRPr lang="en-US"/>
          </a:p>
        </p:txBody>
      </p:sp>
    </p:spTree>
    <p:extLst>
      <p:ext uri="{BB962C8B-B14F-4D97-AF65-F5344CB8AC3E}">
        <p14:creationId xmlns:p14="http://schemas.microsoft.com/office/powerpoint/2010/main" val="21569337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The Biblical Studies Foundation</a:t>
            </a:r>
            <a:endParaRPr lang="en-US"/>
          </a:p>
        </p:txBody>
      </p:sp>
      <p:sp>
        <p:nvSpPr>
          <p:cNvPr id="9" name="Slide Number Placeholder 8"/>
          <p:cNvSpPr>
            <a:spLocks noGrp="1"/>
          </p:cNvSpPr>
          <p:nvPr>
            <p:ph type="sldNum" sz="quarter" idx="12"/>
          </p:nvPr>
        </p:nvSpPr>
        <p:spPr/>
        <p:txBody>
          <a:bodyPr/>
          <a:lstStyle>
            <a:lvl1pPr>
              <a:defRPr/>
            </a:lvl1pPr>
          </a:lstStyle>
          <a:p>
            <a:fld id="{D2E17BCC-719D-49AF-B4E5-BF64D69D6901}" type="slidenum">
              <a:rPr lang="en-US"/>
              <a:pPr/>
              <a:t>‹#›</a:t>
            </a:fld>
            <a:endParaRPr lang="en-US"/>
          </a:p>
        </p:txBody>
      </p:sp>
    </p:spTree>
    <p:extLst>
      <p:ext uri="{BB962C8B-B14F-4D97-AF65-F5344CB8AC3E}">
        <p14:creationId xmlns:p14="http://schemas.microsoft.com/office/powerpoint/2010/main" val="161679030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The Biblical Studies Foundation</a:t>
            </a:r>
            <a:endParaRPr lang="en-US"/>
          </a:p>
        </p:txBody>
      </p:sp>
      <p:sp>
        <p:nvSpPr>
          <p:cNvPr id="5" name="Slide Number Placeholder 4"/>
          <p:cNvSpPr>
            <a:spLocks noGrp="1"/>
          </p:cNvSpPr>
          <p:nvPr>
            <p:ph type="sldNum" sz="quarter" idx="12"/>
          </p:nvPr>
        </p:nvSpPr>
        <p:spPr/>
        <p:txBody>
          <a:bodyPr/>
          <a:lstStyle>
            <a:lvl1pPr>
              <a:defRPr/>
            </a:lvl1pPr>
          </a:lstStyle>
          <a:p>
            <a:fld id="{C8EC1BA6-BFAE-4366-83E2-0B5628DA31CC}" type="slidenum">
              <a:rPr lang="en-US"/>
              <a:pPr/>
              <a:t>‹#›</a:t>
            </a:fld>
            <a:endParaRPr lang="en-US"/>
          </a:p>
        </p:txBody>
      </p:sp>
    </p:spTree>
    <p:extLst>
      <p:ext uri="{BB962C8B-B14F-4D97-AF65-F5344CB8AC3E}">
        <p14:creationId xmlns:p14="http://schemas.microsoft.com/office/powerpoint/2010/main" val="148704447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The Biblical Studies Foundation</a:t>
            </a:r>
            <a:endParaRPr lang="en-US"/>
          </a:p>
        </p:txBody>
      </p:sp>
      <p:sp>
        <p:nvSpPr>
          <p:cNvPr id="4" name="Slide Number Placeholder 3"/>
          <p:cNvSpPr>
            <a:spLocks noGrp="1"/>
          </p:cNvSpPr>
          <p:nvPr>
            <p:ph type="sldNum" sz="quarter" idx="12"/>
          </p:nvPr>
        </p:nvSpPr>
        <p:spPr/>
        <p:txBody>
          <a:bodyPr/>
          <a:lstStyle>
            <a:lvl1pPr>
              <a:defRPr/>
            </a:lvl1pPr>
          </a:lstStyle>
          <a:p>
            <a:fld id="{48044364-FA38-4617-AE18-94D189C13667}" type="slidenum">
              <a:rPr lang="en-US"/>
              <a:pPr/>
              <a:t>‹#›</a:t>
            </a:fld>
            <a:endParaRPr lang="en-US"/>
          </a:p>
        </p:txBody>
      </p:sp>
    </p:spTree>
    <p:extLst>
      <p:ext uri="{BB962C8B-B14F-4D97-AF65-F5344CB8AC3E}">
        <p14:creationId xmlns:p14="http://schemas.microsoft.com/office/powerpoint/2010/main" val="36618634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864E7033-4F32-485F-83B3-F3685B6F7D57}" type="slidenum">
              <a:rPr lang="en-US"/>
              <a:pPr/>
              <a:t>‹#›</a:t>
            </a:fld>
            <a:endParaRPr lang="en-US"/>
          </a:p>
        </p:txBody>
      </p:sp>
    </p:spTree>
    <p:extLst>
      <p:ext uri="{BB962C8B-B14F-4D97-AF65-F5344CB8AC3E}">
        <p14:creationId xmlns:p14="http://schemas.microsoft.com/office/powerpoint/2010/main" val="13754705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9A74255B-B206-4C2C-9B48-7F3A601812CD}" type="slidenum">
              <a:rPr lang="en-US"/>
              <a:pPr/>
              <a:t>‹#›</a:t>
            </a:fld>
            <a:endParaRPr lang="en-US"/>
          </a:p>
        </p:txBody>
      </p:sp>
    </p:spTree>
    <p:extLst>
      <p:ext uri="{BB962C8B-B14F-4D97-AF65-F5344CB8AC3E}">
        <p14:creationId xmlns:p14="http://schemas.microsoft.com/office/powerpoint/2010/main" val="69165062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271D19BC-DA23-4B72-B9F7-55E80313AA1E}" type="slidenum">
              <a:rPr lang="en-US"/>
              <a:pPr/>
              <a:t>‹#›</a:t>
            </a:fld>
            <a:endParaRPr lang="en-US"/>
          </a:p>
        </p:txBody>
      </p:sp>
    </p:spTree>
    <p:extLst>
      <p:ext uri="{BB962C8B-B14F-4D97-AF65-F5344CB8AC3E}">
        <p14:creationId xmlns:p14="http://schemas.microsoft.com/office/powerpoint/2010/main" val="80585636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28BB8DBA-6BBB-4445-80C3-6B1C7FAA66DB}" type="slidenum">
              <a:rPr lang="en-US"/>
              <a:pPr/>
              <a:t>‹#›</a:t>
            </a:fld>
            <a:endParaRPr lang="en-US"/>
          </a:p>
        </p:txBody>
      </p:sp>
    </p:spTree>
    <p:extLst>
      <p:ext uri="{BB962C8B-B14F-4D97-AF65-F5344CB8AC3E}">
        <p14:creationId xmlns:p14="http://schemas.microsoft.com/office/powerpoint/2010/main" val="138229902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A9CB0CBD-F992-4E1A-83DF-F1C098CB7E87}" type="slidenum">
              <a:rPr lang="en-US"/>
              <a:pPr/>
              <a:t>‹#›</a:t>
            </a:fld>
            <a:endParaRPr lang="en-US"/>
          </a:p>
        </p:txBody>
      </p:sp>
    </p:spTree>
    <p:extLst>
      <p:ext uri="{BB962C8B-B14F-4D97-AF65-F5344CB8AC3E}">
        <p14:creationId xmlns:p14="http://schemas.microsoft.com/office/powerpoint/2010/main" val="12907242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34D834AA-6C84-449B-AC69-59911C688C2E}" type="slidenum">
              <a:rPr lang="en-US"/>
              <a:pPr/>
              <a:t>‹#›</a:t>
            </a:fld>
            <a:endParaRPr lang="en-US"/>
          </a:p>
        </p:txBody>
      </p:sp>
    </p:spTree>
    <p:extLst>
      <p:ext uri="{BB962C8B-B14F-4D97-AF65-F5344CB8AC3E}">
        <p14:creationId xmlns:p14="http://schemas.microsoft.com/office/powerpoint/2010/main" val="9552658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9D460553-945E-4379-B176-73013340B03B}" type="slidenum">
              <a:rPr lang="en-US"/>
              <a:pPr/>
              <a:t>‹#›</a:t>
            </a:fld>
            <a:endParaRPr lang="en-US"/>
          </a:p>
        </p:txBody>
      </p:sp>
    </p:spTree>
    <p:extLst>
      <p:ext uri="{BB962C8B-B14F-4D97-AF65-F5344CB8AC3E}">
        <p14:creationId xmlns:p14="http://schemas.microsoft.com/office/powerpoint/2010/main" val="28340116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The Biblical Studies Foundation</a:t>
            </a:r>
            <a:endParaRPr lang="en-US"/>
          </a:p>
        </p:txBody>
      </p:sp>
      <p:sp>
        <p:nvSpPr>
          <p:cNvPr id="9" name="Slide Number Placeholder 8"/>
          <p:cNvSpPr>
            <a:spLocks noGrp="1"/>
          </p:cNvSpPr>
          <p:nvPr>
            <p:ph type="sldNum" sz="quarter" idx="12"/>
          </p:nvPr>
        </p:nvSpPr>
        <p:spPr/>
        <p:txBody>
          <a:bodyPr/>
          <a:lstStyle>
            <a:lvl1pPr>
              <a:defRPr/>
            </a:lvl1pPr>
          </a:lstStyle>
          <a:p>
            <a:fld id="{DA387929-7CEE-40F3-9CCC-663CC99B22BF}" type="slidenum">
              <a:rPr lang="en-US"/>
              <a:pPr/>
              <a:t>‹#›</a:t>
            </a:fld>
            <a:endParaRPr lang="en-US"/>
          </a:p>
        </p:txBody>
      </p:sp>
    </p:spTree>
    <p:extLst>
      <p:ext uri="{BB962C8B-B14F-4D97-AF65-F5344CB8AC3E}">
        <p14:creationId xmlns:p14="http://schemas.microsoft.com/office/powerpoint/2010/main" val="30079088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The Biblical Studies Foundation</a:t>
            </a:r>
            <a:endParaRPr lang="en-US"/>
          </a:p>
        </p:txBody>
      </p:sp>
      <p:sp>
        <p:nvSpPr>
          <p:cNvPr id="5" name="Slide Number Placeholder 4"/>
          <p:cNvSpPr>
            <a:spLocks noGrp="1"/>
          </p:cNvSpPr>
          <p:nvPr>
            <p:ph type="sldNum" sz="quarter" idx="12"/>
          </p:nvPr>
        </p:nvSpPr>
        <p:spPr/>
        <p:txBody>
          <a:bodyPr/>
          <a:lstStyle>
            <a:lvl1pPr>
              <a:defRPr/>
            </a:lvl1pPr>
          </a:lstStyle>
          <a:p>
            <a:fld id="{729F6294-3F13-41EE-B26C-8191292F785A}" type="slidenum">
              <a:rPr lang="en-US"/>
              <a:pPr/>
              <a:t>‹#›</a:t>
            </a:fld>
            <a:endParaRPr lang="en-US"/>
          </a:p>
        </p:txBody>
      </p:sp>
    </p:spTree>
    <p:extLst>
      <p:ext uri="{BB962C8B-B14F-4D97-AF65-F5344CB8AC3E}">
        <p14:creationId xmlns:p14="http://schemas.microsoft.com/office/powerpoint/2010/main" val="10013777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The Biblical Studies Foundation</a:t>
            </a:r>
            <a:endParaRPr lang="en-US"/>
          </a:p>
        </p:txBody>
      </p:sp>
      <p:sp>
        <p:nvSpPr>
          <p:cNvPr id="4" name="Slide Number Placeholder 3"/>
          <p:cNvSpPr>
            <a:spLocks noGrp="1"/>
          </p:cNvSpPr>
          <p:nvPr>
            <p:ph type="sldNum" sz="quarter" idx="12"/>
          </p:nvPr>
        </p:nvSpPr>
        <p:spPr/>
        <p:txBody>
          <a:bodyPr/>
          <a:lstStyle>
            <a:lvl1pPr>
              <a:defRPr/>
            </a:lvl1pPr>
          </a:lstStyle>
          <a:p>
            <a:fld id="{0B8C68D3-9F8D-4F79-9BB2-5B0AFA8DED5C}" type="slidenum">
              <a:rPr lang="en-US"/>
              <a:pPr/>
              <a:t>‹#›</a:t>
            </a:fld>
            <a:endParaRPr lang="en-US"/>
          </a:p>
        </p:txBody>
      </p:sp>
    </p:spTree>
    <p:extLst>
      <p:ext uri="{BB962C8B-B14F-4D97-AF65-F5344CB8AC3E}">
        <p14:creationId xmlns:p14="http://schemas.microsoft.com/office/powerpoint/2010/main" val="14534443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2543CE51-ED25-4046-9635-C5A47633E361}" type="slidenum">
              <a:rPr lang="en-US"/>
              <a:pPr/>
              <a:t>‹#›</a:t>
            </a:fld>
            <a:endParaRPr lang="en-US"/>
          </a:p>
        </p:txBody>
      </p:sp>
    </p:spTree>
    <p:extLst>
      <p:ext uri="{BB962C8B-B14F-4D97-AF65-F5344CB8AC3E}">
        <p14:creationId xmlns:p14="http://schemas.microsoft.com/office/powerpoint/2010/main" val="5720003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2410CCDC-EF79-4FFD-B1A3-E0522F43298D}" type="slidenum">
              <a:rPr lang="en-US"/>
              <a:pPr/>
              <a:t>‹#›</a:t>
            </a:fld>
            <a:endParaRPr lang="en-US"/>
          </a:p>
        </p:txBody>
      </p:sp>
    </p:spTree>
    <p:extLst>
      <p:ext uri="{BB962C8B-B14F-4D97-AF65-F5344CB8AC3E}">
        <p14:creationId xmlns:p14="http://schemas.microsoft.com/office/powerpoint/2010/main" val="10688222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The Biblical Studies Foundation</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F3412C3-48F8-4A79-802C-1F677C2114B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hf sldNum="0" hd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0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710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711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The Biblical Studies Foundation</a:t>
            </a:r>
            <a:endParaRPr lang="en-US"/>
          </a:p>
        </p:txBody>
      </p:sp>
      <p:sp>
        <p:nvSpPr>
          <p:cNvPr id="4711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B964309-5DC5-4B89-A15E-32620918C14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p:txBody>
          <a:bodyPr/>
          <a:lstStyle/>
          <a:p>
            <a:r>
              <a:rPr lang="en-US" sz="5400" dirty="0" smtClean="0"/>
              <a:t>Study of Christ</a:t>
            </a:r>
            <a:endParaRPr lang="en-US" sz="5400" dirty="0"/>
          </a:p>
        </p:txBody>
      </p:sp>
      <p:sp>
        <p:nvSpPr>
          <p:cNvPr id="69635" name="Rectangle 3"/>
          <p:cNvSpPr>
            <a:spLocks noGrp="1" noChangeArrowheads="1"/>
          </p:cNvSpPr>
          <p:nvPr>
            <p:ph type="subTitle" idx="1"/>
          </p:nvPr>
        </p:nvSpPr>
        <p:spPr>
          <a:xfrm>
            <a:off x="2701924" y="3886200"/>
            <a:ext cx="5984875" cy="1752600"/>
          </a:xfrm>
        </p:spPr>
        <p:txBody>
          <a:bodyPr/>
          <a:lstStyle/>
          <a:p>
            <a:pPr>
              <a:defRPr/>
            </a:pPr>
            <a:r>
              <a:rPr lang="en-US" b="1" dirty="0" smtClean="0">
                <a:solidFill>
                  <a:srgbClr val="7030A0"/>
                </a:solidFill>
                <a:latin typeface="Arial" charset="0"/>
                <a:cs typeface="Arial" charset="0"/>
              </a:rPr>
              <a:t>Lesson 7: Core Faith</a:t>
            </a:r>
            <a:endParaRPr lang="en-US" b="1" dirty="0" smtClean="0">
              <a:solidFill>
                <a:srgbClr val="7030A0"/>
              </a:solidFill>
              <a:latin typeface="Arial" charset="0"/>
              <a:cs typeface="Arial" charset="0"/>
            </a:endParaRPr>
          </a:p>
          <a:p>
            <a:pPr>
              <a:defRPr/>
            </a:pPr>
            <a:r>
              <a:rPr lang="en-US" b="1" dirty="0" smtClean="0">
                <a:solidFill>
                  <a:srgbClr val="7030A0"/>
                </a:solidFill>
                <a:latin typeface="Arial" charset="0"/>
                <a:cs typeface="Arial" charset="0"/>
              </a:rPr>
              <a:t>James </a:t>
            </a:r>
            <a:r>
              <a:rPr lang="en-US" b="1" dirty="0">
                <a:solidFill>
                  <a:srgbClr val="7030A0"/>
                </a:solidFill>
                <a:latin typeface="Arial" charset="0"/>
                <a:cs typeface="Arial" charset="0"/>
              </a:rPr>
              <a:t>F. Davis, PhD</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Christ in the Old Testament</a:t>
            </a:r>
            <a:endParaRPr lang="en-US" b="1" dirty="0">
              <a:solidFill>
                <a:srgbClr val="7030A0"/>
              </a:solidFill>
            </a:endParaRPr>
          </a:p>
        </p:txBody>
      </p:sp>
      <p:sp>
        <p:nvSpPr>
          <p:cNvPr id="3" name="Content Placeholder 2"/>
          <p:cNvSpPr>
            <a:spLocks noGrp="1"/>
          </p:cNvSpPr>
          <p:nvPr>
            <p:ph idx="1"/>
          </p:nvPr>
        </p:nvSpPr>
        <p:spPr>
          <a:xfrm>
            <a:off x="152400" y="1447800"/>
            <a:ext cx="8991600" cy="4953000"/>
          </a:xfrm>
        </p:spPr>
        <p:txBody>
          <a:bodyPr/>
          <a:lstStyle/>
          <a:p>
            <a:r>
              <a:rPr lang="en-US" sz="2800" dirty="0" smtClean="0">
                <a:solidFill>
                  <a:srgbClr val="C00000"/>
                </a:solidFill>
              </a:rPr>
              <a:t>1. In </a:t>
            </a:r>
            <a:r>
              <a:rPr lang="en-US" sz="2800" dirty="0">
                <a:solidFill>
                  <a:srgbClr val="C00000"/>
                </a:solidFill>
              </a:rPr>
              <a:t>D</a:t>
            </a:r>
            <a:r>
              <a:rPr lang="en-US" sz="2800" dirty="0" smtClean="0">
                <a:solidFill>
                  <a:srgbClr val="C00000"/>
                </a:solidFill>
              </a:rPr>
              <a:t>irect </a:t>
            </a:r>
            <a:r>
              <a:rPr lang="en-US" sz="2800" dirty="0">
                <a:solidFill>
                  <a:srgbClr val="C00000"/>
                </a:solidFill>
              </a:rPr>
              <a:t>P</a:t>
            </a:r>
            <a:r>
              <a:rPr lang="en-US" sz="2800" dirty="0" smtClean="0">
                <a:solidFill>
                  <a:srgbClr val="C00000"/>
                </a:solidFill>
              </a:rPr>
              <a:t>rophecy: </a:t>
            </a:r>
          </a:p>
          <a:p>
            <a:pPr lvl="1"/>
            <a:r>
              <a:rPr lang="en-US" sz="2800" dirty="0" smtClean="0"/>
              <a:t>For this reason the sovereign master himself will give you a confirming sign. Look, this young woman is about to conceive and will give birth to a son. You, young woman, will name him Immanuel (Is 7:14; </a:t>
            </a:r>
            <a:r>
              <a:rPr lang="en-US" sz="2800" dirty="0" err="1" smtClean="0"/>
              <a:t>cf</a:t>
            </a:r>
            <a:r>
              <a:rPr lang="en-US" sz="2800" dirty="0" smtClean="0"/>
              <a:t> Matt 1:23).</a:t>
            </a:r>
          </a:p>
          <a:p>
            <a:r>
              <a:rPr lang="en-US" sz="2800" dirty="0" smtClean="0">
                <a:solidFill>
                  <a:srgbClr val="C00000"/>
                </a:solidFill>
              </a:rPr>
              <a:t>2. In </a:t>
            </a:r>
            <a:r>
              <a:rPr lang="en-US" sz="2800" dirty="0">
                <a:solidFill>
                  <a:srgbClr val="C00000"/>
                </a:solidFill>
              </a:rPr>
              <a:t>T</a:t>
            </a:r>
            <a:r>
              <a:rPr lang="en-US" sz="2800" dirty="0" smtClean="0">
                <a:solidFill>
                  <a:srgbClr val="C00000"/>
                </a:solidFill>
              </a:rPr>
              <a:t>ypological </a:t>
            </a:r>
            <a:r>
              <a:rPr lang="en-US" sz="2800" dirty="0">
                <a:solidFill>
                  <a:srgbClr val="C00000"/>
                </a:solidFill>
              </a:rPr>
              <a:t>P</a:t>
            </a:r>
            <a:r>
              <a:rPr lang="en-US" sz="2800" dirty="0" smtClean="0">
                <a:solidFill>
                  <a:srgbClr val="C00000"/>
                </a:solidFill>
              </a:rPr>
              <a:t>rophecy: </a:t>
            </a:r>
          </a:p>
          <a:p>
            <a:pPr lvl="1"/>
            <a:r>
              <a:rPr lang="en-US" sz="2800" dirty="0" smtClean="0"/>
              <a:t>The Passover in </a:t>
            </a:r>
            <a:r>
              <a:rPr lang="en-US" sz="2800" dirty="0" err="1" smtClean="0"/>
              <a:t>Exod</a:t>
            </a:r>
            <a:r>
              <a:rPr lang="en-US" sz="2800" dirty="0" smtClean="0"/>
              <a:t> 12</a:t>
            </a:r>
          </a:p>
          <a:p>
            <a:pPr lvl="1"/>
            <a:r>
              <a:rPr lang="en-US" sz="2800" dirty="0" smtClean="0"/>
              <a:t>For Christ, our Passover lamb, has been sacrificed</a:t>
            </a:r>
            <a:r>
              <a:rPr lang="en-US" sz="2800" dirty="0"/>
              <a:t> </a:t>
            </a:r>
            <a:r>
              <a:rPr lang="en-US" sz="2800" dirty="0" smtClean="0"/>
              <a:t>(1 </a:t>
            </a:r>
            <a:r>
              <a:rPr lang="en-US" sz="2800" dirty="0" err="1" smtClean="0"/>
              <a:t>Cor</a:t>
            </a:r>
            <a:r>
              <a:rPr lang="en-US" sz="2800" dirty="0" smtClean="0"/>
              <a:t> 5:7).</a:t>
            </a:r>
          </a:p>
          <a:p>
            <a:endParaRPr lang="en-US" sz="2000" dirty="0" smtClean="0"/>
          </a:p>
          <a:p>
            <a:endParaRPr lang="en-US"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4102540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Christ in the Old Testament</a:t>
            </a:r>
            <a:endParaRPr lang="en-US" b="1" dirty="0">
              <a:solidFill>
                <a:srgbClr val="7030A0"/>
              </a:solidFill>
            </a:endParaRPr>
          </a:p>
        </p:txBody>
      </p:sp>
      <p:sp>
        <p:nvSpPr>
          <p:cNvPr id="3" name="Content Placeholder 2"/>
          <p:cNvSpPr>
            <a:spLocks noGrp="1"/>
          </p:cNvSpPr>
          <p:nvPr>
            <p:ph idx="1"/>
          </p:nvPr>
        </p:nvSpPr>
        <p:spPr>
          <a:xfrm>
            <a:off x="10886" y="1676400"/>
            <a:ext cx="9133114" cy="4953000"/>
          </a:xfrm>
        </p:spPr>
        <p:txBody>
          <a:bodyPr/>
          <a:lstStyle/>
          <a:p>
            <a:r>
              <a:rPr lang="en-US" sz="2800" dirty="0" smtClean="0">
                <a:solidFill>
                  <a:srgbClr val="FF0000"/>
                </a:solidFill>
              </a:rPr>
              <a:t>3. In manifestations of God himself. These are sometimes called </a:t>
            </a:r>
            <a:r>
              <a:rPr lang="en-US" sz="2800" dirty="0" err="1" smtClean="0">
                <a:solidFill>
                  <a:srgbClr val="FF0000"/>
                </a:solidFill>
              </a:rPr>
              <a:t>Theophanies</a:t>
            </a:r>
            <a:r>
              <a:rPr lang="en-US" sz="2800" dirty="0" smtClean="0">
                <a:solidFill>
                  <a:srgbClr val="FF0000"/>
                </a:solidFill>
              </a:rPr>
              <a:t> or </a:t>
            </a:r>
            <a:r>
              <a:rPr lang="en-US" sz="2800" dirty="0" err="1" smtClean="0">
                <a:solidFill>
                  <a:srgbClr val="FF0000"/>
                </a:solidFill>
              </a:rPr>
              <a:t>Christophanies</a:t>
            </a:r>
            <a:r>
              <a:rPr lang="en-US" sz="2800" dirty="0" smtClean="0">
                <a:solidFill>
                  <a:srgbClr val="FF0000"/>
                </a:solidFill>
              </a:rPr>
              <a:t>. </a:t>
            </a:r>
          </a:p>
          <a:p>
            <a:pPr lvl="1"/>
            <a:r>
              <a:rPr lang="en-US" sz="2800" dirty="0" smtClean="0"/>
              <a:t>Angel of the Lord in the OT who is equated with God in </a:t>
            </a:r>
            <a:r>
              <a:rPr lang="en-US" sz="2800" dirty="0" err="1" smtClean="0"/>
              <a:t>Exod</a:t>
            </a:r>
            <a:r>
              <a:rPr lang="en-US" sz="2800" dirty="0" smtClean="0"/>
              <a:t> 3:1-6 followed Israel as a cloud by day and a pillar of fire by night (</a:t>
            </a:r>
            <a:r>
              <a:rPr lang="en-US" sz="2800" dirty="0" err="1" smtClean="0"/>
              <a:t>Exod</a:t>
            </a:r>
            <a:r>
              <a:rPr lang="en-US" sz="2800" dirty="0" smtClean="0"/>
              <a:t> 13:21; 14:19). </a:t>
            </a:r>
          </a:p>
          <a:p>
            <a:pPr lvl="1"/>
            <a:r>
              <a:rPr lang="en-US" sz="2800" dirty="0" smtClean="0"/>
              <a:t>For </a:t>
            </a:r>
            <a:r>
              <a:rPr lang="en-US" sz="2800" dirty="0"/>
              <a:t>they </a:t>
            </a:r>
            <a:r>
              <a:rPr lang="en-US" sz="2800" dirty="0" smtClean="0"/>
              <a:t>[the Israelites in the wilderness] were </a:t>
            </a:r>
            <a:r>
              <a:rPr lang="en-US" sz="2800" dirty="0"/>
              <a:t>all drinking from the spiritual rock that followed them, and the rock was </a:t>
            </a:r>
            <a:r>
              <a:rPr lang="en-US" sz="2800" dirty="0" smtClean="0"/>
              <a:t>Christ (1 </a:t>
            </a:r>
            <a:r>
              <a:rPr lang="en-US" sz="2800" dirty="0" err="1" smtClean="0"/>
              <a:t>Cor</a:t>
            </a:r>
            <a:r>
              <a:rPr lang="en-US" sz="2800" dirty="0" smtClean="0"/>
              <a:t> 10:4 cf. </a:t>
            </a:r>
            <a:r>
              <a:rPr lang="en-US" sz="2800" dirty="0" err="1" smtClean="0"/>
              <a:t>Exod</a:t>
            </a:r>
            <a:r>
              <a:rPr lang="en-US" sz="2800" dirty="0" smtClean="0"/>
              <a:t> 17:6). </a:t>
            </a:r>
          </a:p>
          <a:p>
            <a:endParaRPr lang="en-US" sz="2000" dirty="0" smtClean="0"/>
          </a:p>
          <a:p>
            <a:endParaRPr lang="en-US"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409920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The Incarnation of Christ</a:t>
            </a:r>
            <a:endParaRPr lang="en-US" b="1" dirty="0">
              <a:solidFill>
                <a:srgbClr val="7030A0"/>
              </a:solidFill>
            </a:endParaRPr>
          </a:p>
        </p:txBody>
      </p:sp>
      <p:sp>
        <p:nvSpPr>
          <p:cNvPr id="3" name="Content Placeholder 2"/>
          <p:cNvSpPr>
            <a:spLocks noGrp="1"/>
          </p:cNvSpPr>
          <p:nvPr>
            <p:ph idx="1"/>
          </p:nvPr>
        </p:nvSpPr>
        <p:spPr>
          <a:xfrm>
            <a:off x="-152400" y="1524000"/>
            <a:ext cx="9296400" cy="5105400"/>
          </a:xfrm>
        </p:spPr>
        <p:txBody>
          <a:bodyPr/>
          <a:lstStyle/>
          <a:p>
            <a:pPr lvl="1"/>
            <a:r>
              <a:rPr lang="en-US" sz="2800" dirty="0" smtClean="0">
                <a:solidFill>
                  <a:srgbClr val="FF0000"/>
                </a:solidFill>
              </a:rPr>
              <a:t>Incarnation:</a:t>
            </a:r>
            <a:r>
              <a:rPr lang="en-US" sz="2800" dirty="0" smtClean="0"/>
              <a:t> </a:t>
            </a:r>
            <a:r>
              <a:rPr lang="en-US" dirty="0" smtClean="0"/>
              <a:t>“Meaning ‘in flesh’ the incarnation defines the act wherein the eternal God, the Son took to Himself an additional nature, humanity, through the virgin.” </a:t>
            </a:r>
            <a:endParaRPr lang="en-US" dirty="0"/>
          </a:p>
          <a:p>
            <a:pPr lvl="2"/>
            <a:r>
              <a:rPr lang="en-US" dirty="0" smtClean="0"/>
              <a:t>Now </a:t>
            </a:r>
            <a:r>
              <a:rPr lang="en-US" dirty="0"/>
              <a:t>the Word became flesh and took up residence among </a:t>
            </a:r>
            <a:r>
              <a:rPr lang="en-US" dirty="0" smtClean="0"/>
              <a:t>us (John 1:14).</a:t>
            </a:r>
          </a:p>
          <a:p>
            <a:pPr lvl="2"/>
            <a:r>
              <a:rPr lang="en-US" dirty="0" smtClean="0"/>
              <a:t>Christ Jesus . . who </a:t>
            </a:r>
            <a:r>
              <a:rPr lang="en-US" dirty="0"/>
              <a:t>though he existed in the form of </a:t>
            </a:r>
            <a:r>
              <a:rPr lang="en-US" dirty="0" smtClean="0"/>
              <a:t>God did </a:t>
            </a:r>
            <a:r>
              <a:rPr lang="en-US" dirty="0"/>
              <a:t>not regard equality with </a:t>
            </a:r>
            <a:r>
              <a:rPr lang="en-US" dirty="0" smtClean="0"/>
              <a:t>God as </a:t>
            </a:r>
            <a:r>
              <a:rPr lang="en-US" dirty="0"/>
              <a:t>something to be </a:t>
            </a:r>
            <a:r>
              <a:rPr lang="en-US" dirty="0" smtClean="0"/>
              <a:t>grasped, but </a:t>
            </a:r>
            <a:r>
              <a:rPr lang="en-US" dirty="0"/>
              <a:t>emptied </a:t>
            </a:r>
            <a:r>
              <a:rPr lang="en-US" dirty="0" smtClean="0"/>
              <a:t>himself by </a:t>
            </a:r>
            <a:r>
              <a:rPr lang="en-US" dirty="0"/>
              <a:t>taking on the form of a </a:t>
            </a:r>
            <a:r>
              <a:rPr lang="en-US" dirty="0" smtClean="0"/>
              <a:t>slave, by </a:t>
            </a:r>
            <a:r>
              <a:rPr lang="en-US" dirty="0"/>
              <a:t>looking like other </a:t>
            </a:r>
            <a:r>
              <a:rPr lang="en-US" dirty="0" smtClean="0"/>
              <a:t>men, and </a:t>
            </a:r>
            <a:r>
              <a:rPr lang="en-US" dirty="0"/>
              <a:t>by sharing in human </a:t>
            </a:r>
            <a:r>
              <a:rPr lang="en-US" dirty="0" smtClean="0"/>
              <a:t>nature (Phil 2:6-7).</a:t>
            </a:r>
          </a:p>
          <a:p>
            <a:pPr lvl="2"/>
            <a:r>
              <a:rPr lang="en-US" dirty="0" smtClean="0"/>
              <a:t>The Son of God became the Son of Man so that the sons of men might become the sons of God. (C.S. Lewis)</a:t>
            </a:r>
            <a:endParaRPr lang="en-US" dirty="0"/>
          </a:p>
          <a:p>
            <a:endParaRPr lang="en-US" sz="2000" dirty="0" smtClean="0"/>
          </a:p>
          <a:p>
            <a:endParaRPr lang="en-US" dirty="0"/>
          </a:p>
        </p:txBody>
      </p:sp>
      <p:sp>
        <p:nvSpPr>
          <p:cNvPr id="4" name="Footer Placeholder 3"/>
          <p:cNvSpPr>
            <a:spLocks noGrp="1"/>
          </p:cNvSpPr>
          <p:nvPr>
            <p:ph type="ftr" sz="quarter" idx="11"/>
          </p:nvPr>
        </p:nvSpPr>
        <p:spPr/>
        <p:txBody>
          <a:bodyPr/>
          <a:lstStyle/>
          <a:p>
            <a:r>
              <a:rPr lang="en-US" smtClean="0"/>
              <a:t>The Biblical Studies Foundation</a:t>
            </a:r>
            <a:endParaRPr lang="en-US" dirty="0"/>
          </a:p>
        </p:txBody>
      </p:sp>
    </p:spTree>
    <p:extLst>
      <p:ext uri="{BB962C8B-B14F-4D97-AF65-F5344CB8AC3E}">
        <p14:creationId xmlns:p14="http://schemas.microsoft.com/office/powerpoint/2010/main" val="2683576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The Humanity of Christ</a:t>
            </a:r>
            <a:endParaRPr lang="en-US" b="1" dirty="0">
              <a:solidFill>
                <a:srgbClr val="7030A0"/>
              </a:solidFill>
            </a:endParaRPr>
          </a:p>
        </p:txBody>
      </p:sp>
      <p:sp>
        <p:nvSpPr>
          <p:cNvPr id="3" name="Content Placeholder 2"/>
          <p:cNvSpPr>
            <a:spLocks noGrp="1"/>
          </p:cNvSpPr>
          <p:nvPr>
            <p:ph idx="1"/>
          </p:nvPr>
        </p:nvSpPr>
        <p:spPr>
          <a:xfrm>
            <a:off x="10886" y="1676400"/>
            <a:ext cx="9133114" cy="4953000"/>
          </a:xfrm>
        </p:spPr>
        <p:txBody>
          <a:bodyPr/>
          <a:lstStyle/>
          <a:p>
            <a:pPr lvl="1"/>
            <a:r>
              <a:rPr lang="en-US" dirty="0" smtClean="0"/>
              <a:t>And </a:t>
            </a:r>
            <a:r>
              <a:rPr lang="en-US" dirty="0"/>
              <a:t>the child grew and became strong, filled with wisdom, and the favor of God was upon </a:t>
            </a:r>
            <a:r>
              <a:rPr lang="en-US" dirty="0" smtClean="0"/>
              <a:t>him (Luke 2:40).</a:t>
            </a:r>
          </a:p>
          <a:p>
            <a:pPr lvl="2"/>
            <a:r>
              <a:rPr lang="en-US" dirty="0" smtClean="0"/>
              <a:t>Jesus had </a:t>
            </a:r>
            <a:r>
              <a:rPr lang="en-US" dirty="0"/>
              <a:t>the </a:t>
            </a:r>
            <a:r>
              <a:rPr lang="en-US" dirty="0" smtClean="0"/>
              <a:t>titles </a:t>
            </a:r>
            <a:r>
              <a:rPr lang="en-US" dirty="0"/>
              <a:t>and lineage of Son of </a:t>
            </a:r>
            <a:r>
              <a:rPr lang="en-US" dirty="0" smtClean="0"/>
              <a:t>Man (Matt 8:20) </a:t>
            </a:r>
            <a:r>
              <a:rPr lang="en-US" dirty="0"/>
              <a:t>and Son of </a:t>
            </a:r>
            <a:r>
              <a:rPr lang="en-US" dirty="0" smtClean="0"/>
              <a:t>Abraham and David (Matt 1:1).</a:t>
            </a:r>
          </a:p>
          <a:p>
            <a:pPr lvl="2"/>
            <a:r>
              <a:rPr lang="en-US" dirty="0" smtClean="0"/>
              <a:t>As a man Jesus was </a:t>
            </a:r>
          </a:p>
          <a:p>
            <a:pPr lvl="3"/>
            <a:r>
              <a:rPr lang="en-US" sz="2000" smtClean="0"/>
              <a:t>Hungry </a:t>
            </a:r>
            <a:r>
              <a:rPr lang="en-US" sz="2000" dirty="0" smtClean="0"/>
              <a:t>(Matt 4:2)</a:t>
            </a:r>
          </a:p>
          <a:p>
            <a:pPr lvl="3"/>
            <a:r>
              <a:rPr lang="en-US" sz="2000" dirty="0" smtClean="0"/>
              <a:t>Thirsty (John 19:28)</a:t>
            </a:r>
          </a:p>
          <a:p>
            <a:pPr lvl="3"/>
            <a:r>
              <a:rPr lang="en-US" sz="2000" dirty="0" smtClean="0"/>
              <a:t>Grew tired (John 4:6)</a:t>
            </a:r>
          </a:p>
          <a:p>
            <a:pPr lvl="3"/>
            <a:r>
              <a:rPr lang="en-US" sz="2000" dirty="0" smtClean="0"/>
              <a:t>Grieved to the point of tears (John 11:35)</a:t>
            </a:r>
          </a:p>
          <a:p>
            <a:pPr lvl="3"/>
            <a:r>
              <a:rPr lang="en-US" sz="2000" dirty="0" smtClean="0"/>
              <a:t>Tempted (Matt 4:1)</a:t>
            </a:r>
          </a:p>
          <a:p>
            <a:pPr lvl="3"/>
            <a:r>
              <a:rPr lang="en-US" sz="2000" dirty="0" smtClean="0"/>
              <a:t>Experienced physical death (Luke 23:46)</a:t>
            </a:r>
          </a:p>
          <a:p>
            <a:pPr lvl="1"/>
            <a:r>
              <a:rPr lang="en-US" dirty="0" smtClean="0"/>
              <a:t>He was one of us</a:t>
            </a:r>
          </a:p>
          <a:p>
            <a:endParaRPr lang="en-US" sz="2000" dirty="0" smtClean="0"/>
          </a:p>
          <a:p>
            <a:endParaRPr lang="en-US"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920600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The Deity of Christ</a:t>
            </a:r>
            <a:endParaRPr lang="en-US" b="1" dirty="0">
              <a:solidFill>
                <a:srgbClr val="7030A0"/>
              </a:solidFill>
            </a:endParaRPr>
          </a:p>
        </p:txBody>
      </p:sp>
      <p:sp>
        <p:nvSpPr>
          <p:cNvPr id="3" name="Content Placeholder 2"/>
          <p:cNvSpPr>
            <a:spLocks noGrp="1"/>
          </p:cNvSpPr>
          <p:nvPr>
            <p:ph idx="1"/>
          </p:nvPr>
        </p:nvSpPr>
        <p:spPr>
          <a:xfrm>
            <a:off x="10886" y="1371600"/>
            <a:ext cx="9133114" cy="4800600"/>
          </a:xfrm>
        </p:spPr>
        <p:txBody>
          <a:bodyPr/>
          <a:lstStyle/>
          <a:p>
            <a:pPr lvl="1"/>
            <a:r>
              <a:rPr lang="en-US" dirty="0" smtClean="0"/>
              <a:t>Jesus stated, “The </a:t>
            </a:r>
            <a:r>
              <a:rPr lang="en-US" dirty="0"/>
              <a:t>Father and I are one</a:t>
            </a:r>
            <a:r>
              <a:rPr lang="en-US" dirty="0" smtClean="0"/>
              <a:t>.”(John 10:30)</a:t>
            </a:r>
          </a:p>
          <a:p>
            <a:pPr lvl="2"/>
            <a:r>
              <a:rPr lang="en-US" dirty="0" smtClean="0"/>
              <a:t>Jesus had </a:t>
            </a:r>
            <a:r>
              <a:rPr lang="en-US" dirty="0"/>
              <a:t>the </a:t>
            </a:r>
            <a:r>
              <a:rPr lang="en-US" dirty="0" smtClean="0"/>
              <a:t>titles of  Son </a:t>
            </a:r>
            <a:r>
              <a:rPr lang="en-US" dirty="0"/>
              <a:t>of </a:t>
            </a:r>
            <a:r>
              <a:rPr lang="en-US" dirty="0" smtClean="0"/>
              <a:t>God (John 10:36)  as well as Lord and God (Matt 8:20) </a:t>
            </a:r>
          </a:p>
          <a:p>
            <a:pPr lvl="2"/>
            <a:r>
              <a:rPr lang="en-US" dirty="0" smtClean="0"/>
              <a:t>He is equated with Yahweh in the OT (1 </a:t>
            </a:r>
            <a:r>
              <a:rPr lang="en-US" dirty="0" err="1" smtClean="0"/>
              <a:t>Cor</a:t>
            </a:r>
            <a:r>
              <a:rPr lang="en-US" dirty="0" smtClean="0"/>
              <a:t> 2:16)</a:t>
            </a:r>
          </a:p>
          <a:p>
            <a:pPr lvl="2"/>
            <a:r>
              <a:rPr lang="en-US" dirty="0" smtClean="0"/>
              <a:t>As a God Jesus </a:t>
            </a:r>
          </a:p>
          <a:p>
            <a:pPr lvl="3"/>
            <a:r>
              <a:rPr lang="en-US" sz="2000" dirty="0" smtClean="0"/>
              <a:t>Was Creator (Col 1:15-16)</a:t>
            </a:r>
          </a:p>
          <a:p>
            <a:pPr lvl="3"/>
            <a:r>
              <a:rPr lang="en-US" sz="2000" dirty="0" smtClean="0"/>
              <a:t>Had power over nature (Matt 8:26)</a:t>
            </a:r>
          </a:p>
          <a:p>
            <a:pPr lvl="3"/>
            <a:r>
              <a:rPr lang="en-US" sz="2000" dirty="0" smtClean="0"/>
              <a:t>Had power over death (John 11) </a:t>
            </a:r>
          </a:p>
          <a:p>
            <a:pPr lvl="3"/>
            <a:r>
              <a:rPr lang="en-US" sz="2000" dirty="0" smtClean="0"/>
              <a:t>Forgave sin (Mark 2:1-12)</a:t>
            </a:r>
          </a:p>
          <a:p>
            <a:pPr lvl="3"/>
            <a:r>
              <a:rPr lang="en-US" sz="2000" dirty="0" smtClean="0"/>
              <a:t>Rules as God (</a:t>
            </a:r>
            <a:r>
              <a:rPr lang="en-US" sz="2000" dirty="0" err="1" smtClean="0"/>
              <a:t>Heb</a:t>
            </a:r>
            <a:r>
              <a:rPr lang="en-US" sz="2000" dirty="0" smtClean="0"/>
              <a:t> 1:8)</a:t>
            </a:r>
          </a:p>
          <a:p>
            <a:pPr lvl="1"/>
            <a:r>
              <a:rPr lang="en-US" dirty="0" smtClean="0"/>
              <a:t>He was the exact representation of God inwardly and outwardly (</a:t>
            </a:r>
            <a:r>
              <a:rPr lang="en-US" dirty="0" err="1" smtClean="0"/>
              <a:t>Heb</a:t>
            </a:r>
            <a:r>
              <a:rPr lang="en-US" dirty="0" smtClean="0"/>
              <a:t> 1:1-4)</a:t>
            </a:r>
          </a:p>
          <a:p>
            <a:endParaRPr lang="en-US" sz="2000" dirty="0" smtClean="0"/>
          </a:p>
          <a:p>
            <a:endParaRPr lang="en-US"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541432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Hypostatic Union</a:t>
            </a:r>
            <a:endParaRPr lang="en-US" b="1" dirty="0">
              <a:solidFill>
                <a:srgbClr val="7030A0"/>
              </a:solidFill>
            </a:endParaRPr>
          </a:p>
        </p:txBody>
      </p:sp>
      <p:sp>
        <p:nvSpPr>
          <p:cNvPr id="3" name="Content Placeholder 2"/>
          <p:cNvSpPr>
            <a:spLocks noGrp="1"/>
          </p:cNvSpPr>
          <p:nvPr>
            <p:ph idx="1"/>
          </p:nvPr>
        </p:nvSpPr>
        <p:spPr>
          <a:xfrm>
            <a:off x="10886" y="1676400"/>
            <a:ext cx="9133114" cy="4953000"/>
          </a:xfrm>
        </p:spPr>
        <p:txBody>
          <a:bodyPr/>
          <a:lstStyle/>
          <a:p>
            <a:pPr lvl="1"/>
            <a:r>
              <a:rPr lang="en-US" sz="3200" dirty="0" smtClean="0"/>
              <a:t>Articulated at the Council of Chalcedon.</a:t>
            </a:r>
          </a:p>
          <a:p>
            <a:pPr lvl="1"/>
            <a:r>
              <a:rPr lang="en-US" sz="3200" dirty="0" smtClean="0"/>
              <a:t>A simple definition is: Jesus Christ is fully God and fully man (= two natures) united in one person. </a:t>
            </a:r>
          </a:p>
          <a:p>
            <a:pPr lvl="1"/>
            <a:r>
              <a:rPr lang="en-US" sz="3200" dirty="0" smtClean="0"/>
              <a:t>Jesus is the God-Man</a:t>
            </a:r>
          </a:p>
          <a:p>
            <a:endParaRPr lang="en-US" sz="2000" dirty="0" smtClean="0"/>
          </a:p>
          <a:p>
            <a:endParaRPr lang="en-US"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933669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Martin Luther</a:t>
            </a:r>
            <a:endParaRPr lang="en-US" b="1" dirty="0">
              <a:solidFill>
                <a:srgbClr val="7030A0"/>
              </a:solidFill>
            </a:endParaRPr>
          </a:p>
        </p:txBody>
      </p:sp>
      <p:sp>
        <p:nvSpPr>
          <p:cNvPr id="3" name="Content Placeholder 2"/>
          <p:cNvSpPr>
            <a:spLocks noGrp="1"/>
          </p:cNvSpPr>
          <p:nvPr>
            <p:ph idx="1"/>
          </p:nvPr>
        </p:nvSpPr>
        <p:spPr>
          <a:xfrm>
            <a:off x="10886" y="1676400"/>
            <a:ext cx="9133114" cy="4953000"/>
          </a:xfrm>
        </p:spPr>
        <p:txBody>
          <a:bodyPr/>
          <a:lstStyle/>
          <a:p>
            <a:pPr lvl="1"/>
            <a:r>
              <a:rPr lang="en-US" sz="3200" dirty="0"/>
              <a:t>Martin Luther well stated, “If Christ does not remain the true natural God . . . then we are lost. For what good would be the suffering and death of the Lord Christ do me if He were merely a man such as you and I are? Then He would not have been able to overcome the Devil, death and sin. He would have been far too weak for them and could not have helped us</a:t>
            </a:r>
            <a:r>
              <a:rPr lang="en-US" sz="3200" dirty="0" smtClean="0"/>
              <a:t>.</a:t>
            </a:r>
          </a:p>
          <a:p>
            <a:endParaRPr lang="en-US" sz="2000" dirty="0" smtClean="0"/>
          </a:p>
          <a:p>
            <a:endParaRPr lang="en-US"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138737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The Roles of Jesus</a:t>
            </a:r>
            <a:endParaRPr lang="en-US" b="1" dirty="0">
              <a:solidFill>
                <a:srgbClr val="7030A0"/>
              </a:solidFill>
            </a:endParaRPr>
          </a:p>
        </p:txBody>
      </p:sp>
      <p:sp>
        <p:nvSpPr>
          <p:cNvPr id="3" name="Content Placeholder 2"/>
          <p:cNvSpPr>
            <a:spLocks noGrp="1"/>
          </p:cNvSpPr>
          <p:nvPr>
            <p:ph idx="1"/>
          </p:nvPr>
        </p:nvSpPr>
        <p:spPr>
          <a:xfrm>
            <a:off x="10886" y="1676400"/>
            <a:ext cx="9133114" cy="4953000"/>
          </a:xfrm>
        </p:spPr>
        <p:txBody>
          <a:bodyPr/>
          <a:lstStyle/>
          <a:p>
            <a:r>
              <a:rPr lang="en-US" sz="3200" dirty="0" smtClean="0">
                <a:solidFill>
                  <a:srgbClr val="FF0000"/>
                </a:solidFill>
              </a:rPr>
              <a:t>Prophet</a:t>
            </a:r>
            <a:r>
              <a:rPr lang="en-US" sz="3200" dirty="0" smtClean="0"/>
              <a:t> (First Advent), </a:t>
            </a:r>
          </a:p>
          <a:p>
            <a:r>
              <a:rPr lang="en-US" sz="3200" dirty="0" smtClean="0">
                <a:solidFill>
                  <a:srgbClr val="FF0000"/>
                </a:solidFill>
              </a:rPr>
              <a:t>Priest</a:t>
            </a:r>
            <a:r>
              <a:rPr lang="en-US" sz="3200" dirty="0" smtClean="0"/>
              <a:t> (Death on the Cross and Current Ministry) and </a:t>
            </a:r>
          </a:p>
          <a:p>
            <a:r>
              <a:rPr lang="en-US" sz="3200" dirty="0" smtClean="0">
                <a:solidFill>
                  <a:srgbClr val="FF0000"/>
                </a:solidFill>
              </a:rPr>
              <a:t>King </a:t>
            </a:r>
            <a:r>
              <a:rPr lang="en-US" sz="3200" dirty="0" smtClean="0"/>
              <a:t>(His rule now from heaven and in the future on earth)</a:t>
            </a:r>
          </a:p>
          <a:p>
            <a:endParaRPr lang="en-US" sz="3200" dirty="0" smtClean="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169938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The Passion of Christ</a:t>
            </a:r>
            <a:endParaRPr lang="en-US" b="1" dirty="0">
              <a:solidFill>
                <a:srgbClr val="7030A0"/>
              </a:solidFill>
            </a:endParaRPr>
          </a:p>
        </p:txBody>
      </p:sp>
      <p:sp>
        <p:nvSpPr>
          <p:cNvPr id="3" name="Content Placeholder 2"/>
          <p:cNvSpPr>
            <a:spLocks noGrp="1"/>
          </p:cNvSpPr>
          <p:nvPr>
            <p:ph idx="1"/>
          </p:nvPr>
        </p:nvSpPr>
        <p:spPr>
          <a:xfrm>
            <a:off x="10886" y="1676400"/>
            <a:ext cx="9133114" cy="4953000"/>
          </a:xfrm>
        </p:spPr>
        <p:txBody>
          <a:bodyPr/>
          <a:lstStyle/>
          <a:p>
            <a:pPr>
              <a:buFont typeface="Arial" charset="0"/>
              <a:buChar char="•"/>
            </a:pPr>
            <a:r>
              <a:rPr lang="en-US" sz="3600" dirty="0" smtClean="0"/>
              <a:t>About </a:t>
            </a:r>
            <a:r>
              <a:rPr lang="en-US" sz="3600" b="1" dirty="0">
                <a:solidFill>
                  <a:srgbClr val="FF0000"/>
                </a:solidFill>
              </a:rPr>
              <a:t>one third </a:t>
            </a:r>
            <a:r>
              <a:rPr lang="en-US" sz="3600" dirty="0"/>
              <a:t>of the gospels cover the last week of Jesus’ life. This shows the importance of these events to the gospel writers</a:t>
            </a:r>
            <a:r>
              <a:rPr lang="en-US" sz="3600" dirty="0" smtClean="0"/>
              <a:t>.</a:t>
            </a:r>
          </a:p>
          <a:p>
            <a:pPr>
              <a:buFont typeface="Arial" charset="0"/>
              <a:buChar char="•"/>
            </a:pPr>
            <a:r>
              <a:rPr lang="en-US" sz="3200" dirty="0"/>
              <a:t>For even the Son of Man did not come to be served but to serve, and to give his life as a ransom for many (Mark 10:25)</a:t>
            </a:r>
          </a:p>
          <a:p>
            <a:pPr>
              <a:buFont typeface="Arial" charset="0"/>
              <a:buChar char="•"/>
            </a:pPr>
            <a:endParaRPr lang="en-US" sz="3200"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80529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7030A0"/>
                </a:solidFill>
              </a:rPr>
              <a:t>The Passion of Christ</a:t>
            </a:r>
            <a:endParaRPr lang="en-US" sz="4000" b="1" dirty="0">
              <a:solidFill>
                <a:srgbClr val="7030A0"/>
              </a:solidFill>
            </a:endParaRPr>
          </a:p>
        </p:txBody>
      </p:sp>
      <p:sp>
        <p:nvSpPr>
          <p:cNvPr id="3" name="Content Placeholder 2"/>
          <p:cNvSpPr>
            <a:spLocks noGrp="1"/>
          </p:cNvSpPr>
          <p:nvPr>
            <p:ph idx="1"/>
          </p:nvPr>
        </p:nvSpPr>
        <p:spPr>
          <a:xfrm>
            <a:off x="455613" y="1600200"/>
            <a:ext cx="4725987" cy="4525963"/>
          </a:xfrm>
        </p:spPr>
        <p:txBody>
          <a:bodyPr/>
          <a:lstStyle/>
          <a:p>
            <a:r>
              <a:rPr lang="en-US" sz="3200" b="1" dirty="0" smtClean="0">
                <a:solidFill>
                  <a:srgbClr val="FF0000"/>
                </a:solidFill>
              </a:rPr>
              <a:t>Saturday:</a:t>
            </a:r>
            <a:r>
              <a:rPr lang="en-US" dirty="0" smtClean="0"/>
              <a:t> </a:t>
            </a:r>
            <a:r>
              <a:rPr lang="en-US" sz="2800" dirty="0"/>
              <a:t>Jesus arrives at Bethany at the home of Mary, Martha and Lazarus (Matt 26:6-13; Mark 14:3-9; John 11:55-12:11.) Town is near the Mount of Olives a short walk to </a:t>
            </a:r>
            <a:r>
              <a:rPr lang="en-US" sz="2800" dirty="0" smtClean="0"/>
              <a:t>Jerusalem. Here </a:t>
            </a:r>
            <a:r>
              <a:rPr lang="en-US" sz="2800" dirty="0"/>
              <a:t>Jesus is anointed (“For Burial” (</a:t>
            </a:r>
            <a:r>
              <a:rPr lang="en-US" sz="2800" dirty="0" err="1"/>
              <a:t>Jn</a:t>
            </a:r>
            <a:r>
              <a:rPr lang="en-US" sz="2800" dirty="0"/>
              <a:t> </a:t>
            </a:r>
            <a:r>
              <a:rPr lang="en-US" sz="2800" dirty="0" smtClean="0"/>
              <a:t>12:7) with </a:t>
            </a:r>
            <a:r>
              <a:rPr lang="en-US" sz="2800" dirty="0"/>
              <a:t>the expensive oil</a:t>
            </a:r>
            <a:r>
              <a:rPr lang="en-US" sz="2800" dirty="0" smtClean="0"/>
              <a:t>.</a:t>
            </a:r>
          </a:p>
          <a:p>
            <a:pPr marL="0" indent="0">
              <a:buNone/>
            </a:pP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000"/>
            <a:ext cx="3200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1643614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defRPr/>
            </a:pPr>
            <a:r>
              <a:rPr lang="en-US" altLang="en-US" b="1" dirty="0" smtClean="0">
                <a:solidFill>
                  <a:schemeClr val="accent6">
                    <a:lumMod val="75000"/>
                  </a:schemeClr>
                </a:solidFill>
              </a:rPr>
              <a:t>Copyright Notice</a:t>
            </a:r>
          </a:p>
        </p:txBody>
      </p:sp>
      <p:sp>
        <p:nvSpPr>
          <p:cNvPr id="4099" name="Content Placeholder 2"/>
          <p:cNvSpPr>
            <a:spLocks noGrp="1"/>
          </p:cNvSpPr>
          <p:nvPr>
            <p:ph idx="1"/>
          </p:nvPr>
        </p:nvSpPr>
        <p:spPr>
          <a:xfrm>
            <a:off x="914400" y="1447800"/>
            <a:ext cx="8105775" cy="4678363"/>
          </a:xfrm>
        </p:spPr>
        <p:txBody>
          <a:bodyPr/>
          <a:lstStyle/>
          <a:p>
            <a:r>
              <a:rPr lang="en-US" altLang="en-US" sz="2000" smtClean="0"/>
              <a:t>You may download  this presentation  on your computer for personal study or you can print it or use it in a multimedia presentation for yourself and others as long as you give the printed material away and do not charge for it. In this case, </a:t>
            </a:r>
            <a:r>
              <a:rPr lang="en-US" altLang="en-US" sz="2000" b="1" smtClean="0"/>
              <a:t>free means free.</a:t>
            </a:r>
            <a:r>
              <a:rPr lang="en-US" altLang="en-US" sz="2000" smtClean="0"/>
              <a:t> It cannot be bundled with anything sold, nor can you charge for shipping, handling, or anything. It cannot be posted on other websites or servers. It is provided for personal study or for use in preparation and presentation of sermons, Sunday school classes, undergraduate or seminary religion classes or other non-commercial study.  Material in the presentation may  be edited (added to , deleted or changed) on the condition that no revision contradicts the Bible.org doctrinal statement and that substantive revisions are identified as being the work of a reviser and not that of Dr. Davis.</a:t>
            </a:r>
          </a:p>
        </p:txBody>
      </p:sp>
      <p:sp>
        <p:nvSpPr>
          <p:cNvPr id="4100"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hangingPunct="1"/>
            <a:r>
              <a:rPr lang="en-US" altLang="en-US" sz="1400">
                <a:solidFill>
                  <a:schemeClr val="tx2"/>
                </a:solidFill>
                <a:latin typeface="Arial" charset="0"/>
              </a:rPr>
              <a:t>The Biblical Studies Foundation</a:t>
            </a:r>
          </a:p>
        </p:txBody>
      </p:sp>
    </p:spTree>
    <p:extLst>
      <p:ext uri="{BB962C8B-B14F-4D97-AF65-F5344CB8AC3E}">
        <p14:creationId xmlns:p14="http://schemas.microsoft.com/office/powerpoint/2010/main" val="64861395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7030A0"/>
                </a:solidFill>
              </a:rPr>
              <a:t>The Passion of Christ</a:t>
            </a:r>
            <a:endParaRPr lang="en-US" sz="4000" b="1" dirty="0">
              <a:solidFill>
                <a:srgbClr val="7030A0"/>
              </a:solidFill>
            </a:endParaRPr>
          </a:p>
        </p:txBody>
      </p:sp>
      <p:sp>
        <p:nvSpPr>
          <p:cNvPr id="3" name="Content Placeholder 2"/>
          <p:cNvSpPr>
            <a:spLocks noGrp="1"/>
          </p:cNvSpPr>
          <p:nvPr>
            <p:ph idx="1"/>
          </p:nvPr>
        </p:nvSpPr>
        <p:spPr>
          <a:xfrm>
            <a:off x="152400" y="1600200"/>
            <a:ext cx="4876799" cy="4525963"/>
          </a:xfrm>
        </p:spPr>
        <p:txBody>
          <a:bodyPr/>
          <a:lstStyle/>
          <a:p>
            <a:r>
              <a:rPr lang="en-US" sz="3200" b="1" dirty="0" smtClean="0">
                <a:solidFill>
                  <a:srgbClr val="FF0000"/>
                </a:solidFill>
              </a:rPr>
              <a:t>Sunday: </a:t>
            </a:r>
            <a:r>
              <a:rPr lang="en-US" sz="2800" dirty="0" smtClean="0">
                <a:solidFill>
                  <a:srgbClr val="000000"/>
                </a:solidFill>
              </a:rPr>
              <a:t>The </a:t>
            </a:r>
            <a:r>
              <a:rPr lang="en-US" sz="2800" dirty="0">
                <a:solidFill>
                  <a:srgbClr val="000000"/>
                </a:solidFill>
              </a:rPr>
              <a:t>Triumphal Entry: Matt 21:1-11; Mark 11:1-11; Luke 19:29-44; John 12:12-19</a:t>
            </a:r>
            <a:r>
              <a:rPr lang="en-US" sz="2800" dirty="0" smtClean="0">
                <a:solidFill>
                  <a:srgbClr val="000000"/>
                </a:solidFill>
              </a:rPr>
              <a:t>).</a:t>
            </a:r>
          </a:p>
          <a:p>
            <a:r>
              <a:rPr lang="en-US" sz="2800" dirty="0" smtClean="0">
                <a:solidFill>
                  <a:srgbClr val="000000"/>
                </a:solidFill>
              </a:rPr>
              <a:t>Here the people shout out, “Hosanna to the Son of David” = Save now, the promised Messiah</a:t>
            </a:r>
            <a:endParaRPr lang="en-US" sz="2800" dirty="0">
              <a:solidFill>
                <a:srgbClr val="000000"/>
              </a:solidFill>
            </a:endParaRPr>
          </a:p>
          <a:p>
            <a:pPr marL="0" indent="0">
              <a:buNone/>
            </a:pPr>
            <a:endParaRPr lang="en-US" dirty="0"/>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15143"/>
            <a:ext cx="396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978618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7030A0"/>
                </a:solidFill>
              </a:rPr>
              <a:t>The Passion of Christ</a:t>
            </a:r>
            <a:endParaRPr lang="en-US" sz="4000" b="1" dirty="0">
              <a:solidFill>
                <a:srgbClr val="7030A0"/>
              </a:solidFill>
            </a:endParaRPr>
          </a:p>
        </p:txBody>
      </p:sp>
      <p:sp>
        <p:nvSpPr>
          <p:cNvPr id="3" name="Content Placeholder 2"/>
          <p:cNvSpPr>
            <a:spLocks noGrp="1"/>
          </p:cNvSpPr>
          <p:nvPr>
            <p:ph idx="1"/>
          </p:nvPr>
        </p:nvSpPr>
        <p:spPr>
          <a:xfrm>
            <a:off x="457200" y="1775618"/>
            <a:ext cx="4724400" cy="4525963"/>
          </a:xfrm>
        </p:spPr>
        <p:txBody>
          <a:bodyPr/>
          <a:lstStyle/>
          <a:p>
            <a:r>
              <a:rPr lang="en-US" sz="3200" b="1" dirty="0" smtClean="0">
                <a:solidFill>
                  <a:srgbClr val="FF0000"/>
                </a:solidFill>
              </a:rPr>
              <a:t>Monday: </a:t>
            </a:r>
            <a:r>
              <a:rPr lang="en-US" sz="2800" dirty="0">
                <a:solidFill>
                  <a:srgbClr val="000000"/>
                </a:solidFill>
              </a:rPr>
              <a:t>The Cleansing of the Temple and Cursing of the Fig Tree: Matt 21:12-19; Mark 11:12:18; Luke 19:45-48</a:t>
            </a:r>
            <a:r>
              <a:rPr lang="en-US" sz="2800" dirty="0" smtClean="0">
                <a:solidFill>
                  <a:srgbClr val="000000"/>
                </a:solidFill>
              </a:rPr>
              <a:t>).</a:t>
            </a:r>
          </a:p>
          <a:p>
            <a:r>
              <a:rPr lang="en-US" sz="2800" dirty="0" smtClean="0"/>
              <a:t>‘</a:t>
            </a:r>
            <a:r>
              <a:rPr lang="en-US" sz="2800" b="1" i="1" dirty="0"/>
              <a:t>My house will be called a house of prayer,</a:t>
            </a:r>
            <a:r>
              <a:rPr lang="en-US" sz="2800" dirty="0"/>
              <a:t>’ but you are turning it into </a:t>
            </a:r>
            <a:r>
              <a:rPr lang="en-US" sz="2800" b="1" i="1" dirty="0"/>
              <a:t>a den of robbers</a:t>
            </a:r>
            <a:r>
              <a:rPr lang="en-US" sz="2800" dirty="0" smtClean="0"/>
              <a:t>!” (Matt 21:13)</a:t>
            </a:r>
            <a:endParaRPr lang="en-US" sz="2800" dirty="0">
              <a:solidFill>
                <a:srgbClr val="000000"/>
              </a:solidFill>
            </a:endParaRPr>
          </a:p>
          <a:p>
            <a:pPr marL="0" indent="0">
              <a:buNone/>
            </a:pP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708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9384516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7030A0"/>
                </a:solidFill>
              </a:rPr>
              <a:t>The Passion of Christ</a:t>
            </a:r>
            <a:endParaRPr lang="en-US" sz="4000" b="1" dirty="0">
              <a:solidFill>
                <a:srgbClr val="7030A0"/>
              </a:solidFill>
            </a:endParaRPr>
          </a:p>
        </p:txBody>
      </p:sp>
      <p:sp>
        <p:nvSpPr>
          <p:cNvPr id="3" name="Content Placeholder 2"/>
          <p:cNvSpPr>
            <a:spLocks noGrp="1"/>
          </p:cNvSpPr>
          <p:nvPr>
            <p:ph idx="1"/>
          </p:nvPr>
        </p:nvSpPr>
        <p:spPr>
          <a:xfrm>
            <a:off x="152401" y="1600200"/>
            <a:ext cx="5181600" cy="4525963"/>
          </a:xfrm>
        </p:spPr>
        <p:txBody>
          <a:bodyPr/>
          <a:lstStyle/>
          <a:p>
            <a:r>
              <a:rPr lang="en-US" sz="3200" b="1" dirty="0" err="1" smtClean="0">
                <a:solidFill>
                  <a:srgbClr val="FF0000"/>
                </a:solidFill>
              </a:rPr>
              <a:t>Tuesday:</a:t>
            </a:r>
            <a:r>
              <a:rPr lang="en-US" dirty="0" err="1">
                <a:solidFill>
                  <a:srgbClr val="000000"/>
                </a:solidFill>
              </a:rPr>
              <a:t>Jesus</a:t>
            </a:r>
            <a:r>
              <a:rPr lang="en-US" dirty="0">
                <a:solidFill>
                  <a:srgbClr val="000000"/>
                </a:solidFill>
              </a:rPr>
              <a:t>’ Authority Debated with the Jewish Leadership (Pharisees, </a:t>
            </a:r>
            <a:r>
              <a:rPr lang="en-US" dirty="0" err="1">
                <a:solidFill>
                  <a:srgbClr val="000000"/>
                </a:solidFill>
              </a:rPr>
              <a:t>Herodians</a:t>
            </a:r>
            <a:r>
              <a:rPr lang="en-US" dirty="0">
                <a:solidFill>
                  <a:srgbClr val="000000"/>
                </a:solidFill>
              </a:rPr>
              <a:t>, </a:t>
            </a:r>
            <a:r>
              <a:rPr lang="en-US" dirty="0" smtClean="0">
                <a:solidFill>
                  <a:srgbClr val="000000"/>
                </a:solidFill>
              </a:rPr>
              <a:t>Sadducees; Matt </a:t>
            </a:r>
            <a:r>
              <a:rPr lang="en-US" dirty="0">
                <a:solidFill>
                  <a:srgbClr val="000000"/>
                </a:solidFill>
              </a:rPr>
              <a:t>21:23-23; Mark 11:27-12:40; Luke 20:1-47</a:t>
            </a:r>
            <a:r>
              <a:rPr lang="en-US" dirty="0" smtClean="0">
                <a:solidFill>
                  <a:srgbClr val="000000"/>
                </a:solidFill>
              </a:rPr>
              <a:t>).</a:t>
            </a:r>
            <a:endParaRPr lang="en-US" dirty="0">
              <a:solidFill>
                <a:srgbClr val="000000"/>
              </a:solidFill>
            </a:endParaRPr>
          </a:p>
          <a:p>
            <a:r>
              <a:rPr lang="en-US" dirty="0">
                <a:solidFill>
                  <a:srgbClr val="000000"/>
                </a:solidFill>
              </a:rPr>
              <a:t>The Widow’s Mite (Mark 12:41-44; Luke 21:1-4</a:t>
            </a:r>
            <a:r>
              <a:rPr lang="en-US" dirty="0" smtClean="0">
                <a:solidFill>
                  <a:srgbClr val="000000"/>
                </a:solidFill>
              </a:rPr>
              <a:t>)</a:t>
            </a:r>
            <a:endParaRPr lang="en-US" dirty="0">
              <a:solidFill>
                <a:srgbClr val="000000"/>
              </a:solidFill>
            </a:endParaRPr>
          </a:p>
          <a:p>
            <a:r>
              <a:rPr lang="en-US" dirty="0">
                <a:solidFill>
                  <a:srgbClr val="000000"/>
                </a:solidFill>
              </a:rPr>
              <a:t>The Olivet Discourse (Matt 24-25; Mark 13:1-37; Luke 21:5-36</a:t>
            </a:r>
            <a:r>
              <a:rPr lang="en-US" dirty="0" smtClean="0">
                <a:solidFill>
                  <a:srgbClr val="000000"/>
                </a:solidFill>
              </a:rPr>
              <a:t>); “Be ready for the coming of the Son of Man.</a:t>
            </a:r>
            <a:endParaRPr lang="en-US" dirty="0">
              <a:solidFill>
                <a:srgbClr val="000000"/>
              </a:solidFill>
            </a:endParaRPr>
          </a:p>
          <a:p>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3581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383984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90600" y="274638"/>
            <a:ext cx="7696200" cy="792162"/>
          </a:xfrm>
        </p:spPr>
        <p:txBody>
          <a:bodyPr/>
          <a:lstStyle/>
          <a:p>
            <a:pPr algn="ctr" eaLnBrk="1" hangingPunct="1"/>
            <a:r>
              <a:rPr lang="en-US" b="1" dirty="0">
                <a:solidFill>
                  <a:srgbClr val="7030A0"/>
                </a:solidFill>
              </a:rPr>
              <a:t>The Passion of Christ</a:t>
            </a:r>
            <a:endParaRPr lang="en-US" dirty="0" smtClean="0">
              <a:solidFill>
                <a:schemeClr val="tx1"/>
              </a:solidFill>
            </a:endParaRPr>
          </a:p>
        </p:txBody>
      </p:sp>
      <p:sp>
        <p:nvSpPr>
          <p:cNvPr id="5123" name="Content Placeholder 2"/>
          <p:cNvSpPr>
            <a:spLocks noGrp="1"/>
          </p:cNvSpPr>
          <p:nvPr>
            <p:ph idx="1"/>
          </p:nvPr>
        </p:nvSpPr>
        <p:spPr>
          <a:xfrm>
            <a:off x="1600200" y="1447800"/>
            <a:ext cx="3200400" cy="4678363"/>
          </a:xfrm>
        </p:spPr>
        <p:txBody>
          <a:bodyPr/>
          <a:lstStyle/>
          <a:p>
            <a:pPr>
              <a:buFont typeface="Arial" charset="0"/>
              <a:buNone/>
            </a:pPr>
            <a:endParaRPr lang="en-US" smtClean="0">
              <a:solidFill>
                <a:schemeClr val="tx1"/>
              </a:solidFill>
              <a:ea typeface="Calibri" pitchFamily="34" charset="0"/>
              <a:cs typeface="Times New Roman" pitchFamily="18" charset="0"/>
            </a:endParaRPr>
          </a:p>
          <a:p>
            <a:pPr eaLnBrk="1"/>
            <a:endParaRPr lang="en-US" sz="1000" smtClean="0">
              <a:solidFill>
                <a:schemeClr val="tx1"/>
              </a:solidFill>
              <a:ea typeface="Calibri" pitchFamily="34" charset="0"/>
              <a:cs typeface="Times New Roman" pitchFamily="18" charset="0"/>
            </a:endParaRPr>
          </a:p>
          <a:p>
            <a:pPr eaLnBrk="1"/>
            <a:endParaRPr lang="en-US" sz="1000" smtClean="0">
              <a:solidFill>
                <a:schemeClr val="tx1"/>
              </a:solidFill>
              <a:ea typeface="Calibri" pitchFamily="34" charset="0"/>
              <a:cs typeface="Times New Roman" pitchFamily="18" charset="0"/>
            </a:endParaRPr>
          </a:p>
          <a:p>
            <a:pPr eaLnBrk="1"/>
            <a:endParaRPr lang="en-US" sz="1000" smtClean="0">
              <a:solidFill>
                <a:schemeClr val="tx1"/>
              </a:solidFill>
              <a:ea typeface="Calibri" pitchFamily="34" charset="0"/>
              <a:cs typeface="Times New Roman" pitchFamily="18" charset="0"/>
            </a:endParaRPr>
          </a:p>
          <a:p>
            <a:pPr eaLnBrk="1"/>
            <a:endParaRPr lang="en-US" sz="1000" smtClean="0">
              <a:solidFill>
                <a:schemeClr val="tx1"/>
              </a:solidFill>
              <a:ea typeface="Calibri" pitchFamily="34" charset="0"/>
              <a:cs typeface="Times New Roman" pitchFamily="18" charset="0"/>
            </a:endParaRPr>
          </a:p>
          <a:p>
            <a:pPr eaLnBrk="1"/>
            <a:endParaRPr lang="en-US" sz="1000" smtClean="0">
              <a:solidFill>
                <a:schemeClr val="tx1"/>
              </a:solidFill>
              <a:ea typeface="Calibri" pitchFamily="34" charset="0"/>
              <a:cs typeface="Times New Roman" pitchFamily="18" charset="0"/>
            </a:endParaRPr>
          </a:p>
          <a:p>
            <a:pPr eaLnBrk="1" hangingPunct="1"/>
            <a:endParaRPr lang="en-US" sz="2200" smtClean="0">
              <a:solidFill>
                <a:schemeClr val="tx1"/>
              </a:solidFill>
              <a:ea typeface="Calibri" pitchFamily="34" charset="0"/>
              <a:cs typeface="Times New Roman" pitchFamily="18" charset="0"/>
            </a:endParaRPr>
          </a:p>
          <a:p>
            <a:pPr eaLnBrk="1" hangingPunct="1"/>
            <a:endParaRPr lang="en-US" sz="2200" smtClean="0">
              <a:solidFill>
                <a:schemeClr val="tx1"/>
              </a:solidFill>
              <a:ea typeface="Calibri" pitchFamily="34" charset="0"/>
              <a:cs typeface="Times New Roman" pitchFamily="18" charset="0"/>
            </a:endParaRPr>
          </a:p>
          <a:p>
            <a:pPr eaLnBrk="1" hangingPunct="1"/>
            <a:endParaRPr lang="en-US" sz="2200" smtClean="0">
              <a:solidFill>
                <a:schemeClr val="tx1"/>
              </a:solidFill>
              <a:ea typeface="Calibri" pitchFamily="34" charset="0"/>
              <a:cs typeface="Times New Roman" pitchFamily="18" charset="0"/>
            </a:endParaRPr>
          </a:p>
        </p:txBody>
      </p:sp>
      <p:sp>
        <p:nvSpPr>
          <p:cNvPr id="34820" name="Rectangle 3"/>
          <p:cNvSpPr>
            <a:spLocks noChangeArrowheads="1"/>
          </p:cNvSpPr>
          <p:nvPr/>
        </p:nvSpPr>
        <p:spPr bwMode="auto">
          <a:xfrm>
            <a:off x="0" y="1371600"/>
            <a:ext cx="5334000" cy="849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solidFill>
                  <a:srgbClr val="000000"/>
                </a:solidFill>
              </a:rPr>
              <a:t> </a:t>
            </a:r>
            <a:r>
              <a:rPr lang="en-US" sz="4000" dirty="0" smtClean="0">
                <a:solidFill>
                  <a:srgbClr val="FF0000"/>
                </a:solidFill>
              </a:rPr>
              <a:t>Thursday:</a:t>
            </a:r>
            <a:r>
              <a:rPr lang="en-US" sz="2400" dirty="0" smtClean="0">
                <a:solidFill>
                  <a:srgbClr val="000000"/>
                </a:solidFill>
              </a:rPr>
              <a:t> The </a:t>
            </a:r>
            <a:r>
              <a:rPr lang="en-US" sz="2400" dirty="0">
                <a:solidFill>
                  <a:srgbClr val="000000"/>
                </a:solidFill>
              </a:rPr>
              <a:t>Betrayal </a:t>
            </a:r>
            <a:r>
              <a:rPr lang="en-US" dirty="0">
                <a:solidFill>
                  <a:srgbClr val="000000"/>
                </a:solidFill>
              </a:rPr>
              <a:t>(Mt 26:17-25; Mk 14: 12-21; Luke 22: 7-13, 21-23</a:t>
            </a:r>
            <a:r>
              <a:rPr lang="en-US" dirty="0" smtClean="0">
                <a:solidFill>
                  <a:srgbClr val="000000"/>
                </a:solidFill>
              </a:rPr>
              <a:t>)</a:t>
            </a:r>
          </a:p>
          <a:p>
            <a:endParaRPr lang="en-US" dirty="0">
              <a:solidFill>
                <a:srgbClr val="000000"/>
              </a:solidFill>
            </a:endParaRPr>
          </a:p>
          <a:p>
            <a:r>
              <a:rPr lang="en-US" sz="2400" dirty="0">
                <a:solidFill>
                  <a:srgbClr val="000000"/>
                </a:solidFill>
              </a:rPr>
              <a:t>Washing the Disciples Feet </a:t>
            </a:r>
            <a:r>
              <a:rPr lang="en-US" dirty="0">
                <a:solidFill>
                  <a:srgbClr val="000000"/>
                </a:solidFill>
              </a:rPr>
              <a:t>(</a:t>
            </a:r>
            <a:r>
              <a:rPr lang="en-US" dirty="0" err="1">
                <a:solidFill>
                  <a:srgbClr val="000000"/>
                </a:solidFill>
              </a:rPr>
              <a:t>Jn</a:t>
            </a:r>
            <a:r>
              <a:rPr lang="en-US" dirty="0">
                <a:solidFill>
                  <a:srgbClr val="000000"/>
                </a:solidFill>
              </a:rPr>
              <a:t> 13:1-20)</a:t>
            </a:r>
          </a:p>
          <a:p>
            <a:endParaRPr lang="en-US" sz="2400" dirty="0">
              <a:solidFill>
                <a:srgbClr val="000000"/>
              </a:solidFill>
            </a:endParaRPr>
          </a:p>
          <a:p>
            <a:r>
              <a:rPr lang="en-US" sz="2400" dirty="0">
                <a:solidFill>
                  <a:srgbClr val="000000"/>
                </a:solidFill>
              </a:rPr>
              <a:t>The Last Supper (</a:t>
            </a:r>
            <a:r>
              <a:rPr lang="en-US" dirty="0">
                <a:solidFill>
                  <a:srgbClr val="000000"/>
                </a:solidFill>
              </a:rPr>
              <a:t>Mt 26:26-29; Mk 14:22-25; </a:t>
            </a:r>
            <a:r>
              <a:rPr lang="en-US" dirty="0" err="1">
                <a:solidFill>
                  <a:srgbClr val="000000"/>
                </a:solidFill>
              </a:rPr>
              <a:t>Lk</a:t>
            </a:r>
            <a:r>
              <a:rPr lang="en-US" dirty="0">
                <a:solidFill>
                  <a:srgbClr val="000000"/>
                </a:solidFill>
              </a:rPr>
              <a:t> 22:17-20) </a:t>
            </a:r>
            <a:r>
              <a:rPr lang="en-US" sz="2400" dirty="0" smtClean="0">
                <a:solidFill>
                  <a:srgbClr val="000000"/>
                </a:solidFill>
              </a:rPr>
              <a:t> and the Upper </a:t>
            </a:r>
            <a:r>
              <a:rPr lang="en-US" sz="2400" dirty="0">
                <a:solidFill>
                  <a:srgbClr val="000000"/>
                </a:solidFill>
              </a:rPr>
              <a:t>Room Discourse </a:t>
            </a:r>
            <a:r>
              <a:rPr lang="en-US" dirty="0">
                <a:solidFill>
                  <a:srgbClr val="000000"/>
                </a:solidFill>
              </a:rPr>
              <a:t>(John 14-17)</a:t>
            </a:r>
          </a:p>
          <a:p>
            <a:endParaRPr lang="en-US" sz="2400" dirty="0">
              <a:solidFill>
                <a:srgbClr val="000000"/>
              </a:solidFill>
            </a:endParaRPr>
          </a:p>
          <a:p>
            <a:r>
              <a:rPr lang="en-US" sz="2400" dirty="0">
                <a:solidFill>
                  <a:srgbClr val="000000"/>
                </a:solidFill>
              </a:rPr>
              <a:t>Prayer in </a:t>
            </a:r>
            <a:r>
              <a:rPr lang="en-US" sz="2400" dirty="0" err="1">
                <a:solidFill>
                  <a:srgbClr val="000000"/>
                </a:solidFill>
              </a:rPr>
              <a:t>Gethsemene</a:t>
            </a:r>
            <a:r>
              <a:rPr lang="en-US" sz="2400" dirty="0">
                <a:solidFill>
                  <a:srgbClr val="000000"/>
                </a:solidFill>
              </a:rPr>
              <a:t> </a:t>
            </a:r>
            <a:r>
              <a:rPr lang="en-US" dirty="0">
                <a:solidFill>
                  <a:srgbClr val="000000"/>
                </a:solidFill>
              </a:rPr>
              <a:t>(Mt 26:30, 36-46; Mk 14: 26, 32-42; </a:t>
            </a:r>
            <a:r>
              <a:rPr lang="en-US" dirty="0" err="1">
                <a:solidFill>
                  <a:srgbClr val="000000"/>
                </a:solidFill>
              </a:rPr>
              <a:t>Lk</a:t>
            </a:r>
            <a:r>
              <a:rPr lang="en-US" dirty="0">
                <a:solidFill>
                  <a:srgbClr val="000000"/>
                </a:solidFill>
              </a:rPr>
              <a:t> 22: 39-46; John 18:1)</a:t>
            </a:r>
          </a:p>
          <a:p>
            <a:endParaRPr lang="en-US" sz="2400" dirty="0">
              <a:solidFill>
                <a:srgbClr val="000000"/>
              </a:solidFill>
            </a:endParaRPr>
          </a:p>
          <a:p>
            <a:r>
              <a:rPr lang="en-US" sz="2400" dirty="0">
                <a:solidFill>
                  <a:srgbClr val="000000"/>
                </a:solidFill>
              </a:rPr>
              <a:t>The Arrest </a:t>
            </a:r>
            <a:r>
              <a:rPr lang="en-US" dirty="0">
                <a:solidFill>
                  <a:srgbClr val="000000"/>
                </a:solidFill>
              </a:rPr>
              <a:t>(Mt 26:47-56; Mk 14:43-52; </a:t>
            </a:r>
            <a:r>
              <a:rPr lang="en-US" dirty="0" err="1">
                <a:solidFill>
                  <a:srgbClr val="000000"/>
                </a:solidFill>
              </a:rPr>
              <a:t>Lk</a:t>
            </a:r>
            <a:r>
              <a:rPr lang="en-US" dirty="0">
                <a:solidFill>
                  <a:srgbClr val="000000"/>
                </a:solidFill>
              </a:rPr>
              <a:t> 22:47-53; </a:t>
            </a:r>
            <a:r>
              <a:rPr lang="en-US" dirty="0" err="1">
                <a:solidFill>
                  <a:srgbClr val="000000"/>
                </a:solidFill>
              </a:rPr>
              <a:t>Jn</a:t>
            </a:r>
            <a:r>
              <a:rPr lang="en-US" dirty="0">
                <a:solidFill>
                  <a:srgbClr val="000000"/>
                </a:solidFill>
              </a:rPr>
              <a:t> 18:2-12)</a:t>
            </a:r>
          </a:p>
          <a:p>
            <a:endParaRPr lang="en-US" dirty="0">
              <a:solidFill>
                <a:srgbClr val="000000"/>
              </a:solidFill>
            </a:endParaRPr>
          </a:p>
          <a:p>
            <a:r>
              <a:rPr lang="en-US" sz="2400" dirty="0">
                <a:solidFill>
                  <a:srgbClr val="000000"/>
                </a:solidFill>
              </a:rPr>
              <a:t>Trials Start</a:t>
            </a:r>
          </a:p>
          <a:p>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a:p>
            <a:endParaRPr lang="en-US" sz="2800" dirty="0">
              <a:solidFill>
                <a:srgbClr val="000000"/>
              </a:solidFill>
            </a:endParaRPr>
          </a:p>
          <a:p>
            <a:endParaRPr lang="en-US" sz="2800" dirty="0">
              <a:solidFill>
                <a:srgbClr val="000000"/>
              </a:solidFill>
            </a:endParaRP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8055526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7030A0"/>
                </a:solidFill>
              </a:rPr>
              <a:t>The Passion of Christ</a:t>
            </a:r>
            <a:endParaRPr lang="en-US" sz="4000" b="1" dirty="0">
              <a:solidFill>
                <a:srgbClr val="7030A0"/>
              </a:solidFill>
            </a:endParaRPr>
          </a:p>
        </p:txBody>
      </p:sp>
      <p:sp>
        <p:nvSpPr>
          <p:cNvPr id="3" name="Content Placeholder 2"/>
          <p:cNvSpPr>
            <a:spLocks noGrp="1"/>
          </p:cNvSpPr>
          <p:nvPr>
            <p:ph idx="1"/>
          </p:nvPr>
        </p:nvSpPr>
        <p:spPr>
          <a:xfrm>
            <a:off x="0" y="1600200"/>
            <a:ext cx="5638800" cy="4953000"/>
          </a:xfrm>
        </p:spPr>
        <p:txBody>
          <a:bodyPr/>
          <a:lstStyle/>
          <a:p>
            <a:r>
              <a:rPr lang="en-US" sz="3200" b="1" dirty="0" smtClean="0">
                <a:solidFill>
                  <a:srgbClr val="FF0000"/>
                </a:solidFill>
              </a:rPr>
              <a:t>Friday:  </a:t>
            </a:r>
          </a:p>
          <a:p>
            <a:pPr lvl="1"/>
            <a:r>
              <a:rPr lang="en-US" dirty="0" smtClean="0">
                <a:solidFill>
                  <a:srgbClr val="000000"/>
                </a:solidFill>
              </a:rPr>
              <a:t>Trials Continue (Sanhedrin, Pilate (2x),  Herod Antipas)(Matt 26:57-27:31; Mark 14:53-15:15; Luke 22:54-23:25; John 18:12-19:6)</a:t>
            </a:r>
            <a:r>
              <a:rPr lang="en-US" dirty="0">
                <a:solidFill>
                  <a:srgbClr val="000000"/>
                </a:solidFill>
              </a:rPr>
              <a:t> </a:t>
            </a:r>
            <a:r>
              <a:rPr lang="en-US" dirty="0" smtClean="0">
                <a:solidFill>
                  <a:srgbClr val="000000"/>
                </a:solidFill>
              </a:rPr>
              <a:t>Verdict and Scourging</a:t>
            </a:r>
          </a:p>
          <a:p>
            <a:pPr lvl="1"/>
            <a:r>
              <a:rPr lang="en-US" dirty="0" smtClean="0"/>
              <a:t>Pilate </a:t>
            </a:r>
            <a:r>
              <a:rPr lang="en-US" dirty="0"/>
              <a:t>asked, “Why? What wrong has he done?” But they shouted more insistently, “Crucify him!”</a:t>
            </a:r>
            <a:endParaRPr lang="en-US" dirty="0">
              <a:solidFill>
                <a:srgbClr val="000000"/>
              </a:solidFill>
            </a:endParaRPr>
          </a:p>
          <a:p>
            <a:pPr lvl="1"/>
            <a:r>
              <a:rPr lang="en-US" dirty="0" smtClean="0">
                <a:solidFill>
                  <a:srgbClr val="000000"/>
                </a:solidFill>
              </a:rPr>
              <a:t>Jesus </a:t>
            </a:r>
            <a:r>
              <a:rPr lang="en-US" dirty="0">
                <a:solidFill>
                  <a:srgbClr val="000000"/>
                </a:solidFill>
              </a:rPr>
              <a:t>on the </a:t>
            </a:r>
            <a:r>
              <a:rPr lang="en-US" dirty="0" smtClean="0">
                <a:solidFill>
                  <a:srgbClr val="000000"/>
                </a:solidFill>
              </a:rPr>
              <a:t>Cross (about 9am-3:00pm </a:t>
            </a:r>
            <a:r>
              <a:rPr lang="en-US" dirty="0">
                <a:solidFill>
                  <a:srgbClr val="000000"/>
                </a:solidFill>
              </a:rPr>
              <a:t>(Matt 27:31-34; Mk 15:20-23; </a:t>
            </a:r>
            <a:r>
              <a:rPr lang="en-US" dirty="0" err="1">
                <a:solidFill>
                  <a:srgbClr val="000000"/>
                </a:solidFill>
              </a:rPr>
              <a:t>Lk</a:t>
            </a:r>
            <a:r>
              <a:rPr lang="en-US" dirty="0">
                <a:solidFill>
                  <a:srgbClr val="000000"/>
                </a:solidFill>
              </a:rPr>
              <a:t> 23:26-33; John 19:16-17) </a:t>
            </a:r>
          </a:p>
          <a:p>
            <a:pPr lvl="1"/>
            <a:endParaRPr lang="en-US" dirty="0" smtClean="0">
              <a:solidFill>
                <a:srgbClr val="000000"/>
              </a:solidFill>
            </a:endParaRPr>
          </a:p>
          <a:p>
            <a:pPr marL="457200" lvl="1" indent="0">
              <a:buNone/>
            </a:pPr>
            <a:endParaRPr lang="en-US" dirty="0">
              <a:solidFill>
                <a:srgbClr val="000000"/>
              </a:solidFill>
            </a:endParaRPr>
          </a:p>
          <a:p>
            <a:endParaRPr lang="en-US" dirty="0"/>
          </a:p>
        </p:txBody>
      </p:sp>
      <p:pic>
        <p:nvPicPr>
          <p:cNvPr id="6146" name="Picture 2" descr="http://www.jesuspictures.co/crossgod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6400"/>
            <a:ext cx="3505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639254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0" y="274638"/>
            <a:ext cx="9144000" cy="1143000"/>
          </a:xfrm>
        </p:spPr>
        <p:txBody>
          <a:bodyPr/>
          <a:lstStyle/>
          <a:p>
            <a:r>
              <a:rPr lang="en-US" b="1" dirty="0" smtClean="0">
                <a:solidFill>
                  <a:srgbClr val="7030A0"/>
                </a:solidFill>
              </a:rPr>
              <a:t>Jesus’ Seven Last Words on the Cross</a:t>
            </a:r>
          </a:p>
        </p:txBody>
      </p:sp>
      <p:sp>
        <p:nvSpPr>
          <p:cNvPr id="68611" name="Content Placeholder 2"/>
          <p:cNvSpPr>
            <a:spLocks noGrp="1"/>
          </p:cNvSpPr>
          <p:nvPr>
            <p:ph idx="1"/>
          </p:nvPr>
        </p:nvSpPr>
        <p:spPr>
          <a:xfrm>
            <a:off x="0" y="1600200"/>
            <a:ext cx="9144000" cy="4525963"/>
          </a:xfrm>
        </p:spPr>
        <p:txBody>
          <a:bodyPr/>
          <a:lstStyle/>
          <a:p>
            <a:r>
              <a:rPr lang="en-US" dirty="0" smtClean="0"/>
              <a:t>Father, forgive them; for they do not know what they are doing. (</a:t>
            </a:r>
            <a:r>
              <a:rPr lang="en-US" dirty="0" err="1" smtClean="0"/>
              <a:t>Lk</a:t>
            </a:r>
            <a:r>
              <a:rPr lang="en-US" dirty="0" smtClean="0"/>
              <a:t> 23:34)</a:t>
            </a:r>
          </a:p>
          <a:p>
            <a:r>
              <a:rPr lang="en-US" dirty="0" smtClean="0"/>
              <a:t>"Truly I say to you, today you shall be with Me in Paradise." (</a:t>
            </a:r>
            <a:r>
              <a:rPr lang="en-US" dirty="0" err="1" smtClean="0"/>
              <a:t>Lk</a:t>
            </a:r>
            <a:r>
              <a:rPr lang="en-US" dirty="0" smtClean="0"/>
              <a:t> 23:43)</a:t>
            </a:r>
          </a:p>
          <a:p>
            <a:r>
              <a:rPr lang="en-US" dirty="0" smtClean="0"/>
              <a:t>He said to His mother, "Woman, behold, your son! Then He said to the disciple, "Behold, your mother!“ (</a:t>
            </a:r>
            <a:r>
              <a:rPr lang="en-US" dirty="0" err="1" smtClean="0"/>
              <a:t>Jn</a:t>
            </a:r>
            <a:r>
              <a:rPr lang="en-US" dirty="0" smtClean="0"/>
              <a:t> 19:26-27 )</a:t>
            </a:r>
          </a:p>
          <a:p>
            <a:r>
              <a:rPr lang="en-US" dirty="0" smtClean="0"/>
              <a:t>Eli, Eli, lama </a:t>
            </a:r>
            <a:r>
              <a:rPr lang="en-US" dirty="0" err="1" smtClean="0"/>
              <a:t>sabachthani</a:t>
            </a:r>
            <a:r>
              <a:rPr lang="en-US" dirty="0" smtClean="0"/>
              <a:t>?" that is, "My God, My God, why hast Thou forsaken Me?" (Mt 27:46)</a:t>
            </a:r>
          </a:p>
          <a:p>
            <a:r>
              <a:rPr lang="en-US" dirty="0" smtClean="0"/>
              <a:t>I am thirsty.  (</a:t>
            </a:r>
            <a:r>
              <a:rPr lang="en-US" dirty="0" err="1" smtClean="0"/>
              <a:t>Jn</a:t>
            </a:r>
            <a:r>
              <a:rPr lang="en-US" dirty="0" smtClean="0"/>
              <a:t> 19:28)</a:t>
            </a:r>
          </a:p>
          <a:p>
            <a:r>
              <a:rPr lang="en-US" dirty="0" smtClean="0"/>
              <a:t>It is finished!" (</a:t>
            </a:r>
            <a:r>
              <a:rPr lang="en-US" dirty="0" err="1" smtClean="0"/>
              <a:t>Jn</a:t>
            </a:r>
            <a:r>
              <a:rPr lang="en-US" dirty="0" smtClean="0"/>
              <a:t> 19:30)</a:t>
            </a:r>
          </a:p>
          <a:p>
            <a:r>
              <a:rPr lang="en-US" dirty="0" smtClean="0"/>
              <a:t>Father, into Thy hands I commit My spirit." (</a:t>
            </a:r>
            <a:r>
              <a:rPr lang="en-US" dirty="0" err="1" smtClean="0"/>
              <a:t>Lk</a:t>
            </a:r>
            <a:r>
              <a:rPr lang="en-US" dirty="0" smtClean="0"/>
              <a:t> 23:46 )</a:t>
            </a:r>
          </a:p>
          <a:p>
            <a:endParaRPr lang="en-US" dirty="0" smtClean="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4240643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anim calcmode="lin" valueType="num">
                                      <p:cBhvr additive="base">
                                        <p:cTn id="11"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 calcmode="lin" valueType="num">
                                      <p:cBhvr additive="base">
                                        <p:cTn id="17"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8611">
                                            <p:txEl>
                                              <p:pRg st="3" end="3"/>
                                            </p:txEl>
                                          </p:spTgt>
                                        </p:tgtEl>
                                        <p:attrNameLst>
                                          <p:attrName>style.visibility</p:attrName>
                                        </p:attrNameLst>
                                      </p:cBhvr>
                                      <p:to>
                                        <p:strVal val="visible"/>
                                      </p:to>
                                    </p:set>
                                    <p:anim calcmode="lin" valueType="num">
                                      <p:cBhvr additive="base">
                                        <p:cTn id="23"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86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8611">
                                            <p:txEl>
                                              <p:pRg st="4" end="4"/>
                                            </p:txEl>
                                          </p:spTgt>
                                        </p:tgtEl>
                                        <p:attrNameLst>
                                          <p:attrName>style.visibility</p:attrName>
                                        </p:attrNameLst>
                                      </p:cBhvr>
                                      <p:to>
                                        <p:strVal val="visible"/>
                                      </p:to>
                                    </p:set>
                                    <p:anim calcmode="lin" valueType="num">
                                      <p:cBhvr additive="base">
                                        <p:cTn id="29"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86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8611">
                                            <p:txEl>
                                              <p:pRg st="5" end="5"/>
                                            </p:txEl>
                                          </p:spTgt>
                                        </p:tgtEl>
                                        <p:attrNameLst>
                                          <p:attrName>style.visibility</p:attrName>
                                        </p:attrNameLst>
                                      </p:cBhvr>
                                      <p:to>
                                        <p:strVal val="visible"/>
                                      </p:to>
                                    </p:set>
                                    <p:anim calcmode="lin" valueType="num">
                                      <p:cBhvr additive="base">
                                        <p:cTn id="35" dur="500" fill="hold"/>
                                        <p:tgtEl>
                                          <p:spTgt spid="68611">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86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68611">
                                            <p:txEl>
                                              <p:pRg st="6" end="6"/>
                                            </p:txEl>
                                          </p:spTgt>
                                        </p:tgtEl>
                                        <p:attrNameLst>
                                          <p:attrName>style.visibility</p:attrName>
                                        </p:attrNameLst>
                                      </p:cBhvr>
                                      <p:to>
                                        <p:strVal val="visible"/>
                                      </p:to>
                                    </p:set>
                                    <p:anim calcmode="lin" valueType="num">
                                      <p:cBhvr additive="base">
                                        <p:cTn id="41" dur="500" fill="hold"/>
                                        <p:tgtEl>
                                          <p:spTgt spid="68611">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86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0" y="274638"/>
            <a:ext cx="9144000" cy="1143000"/>
          </a:xfrm>
        </p:spPr>
        <p:txBody>
          <a:bodyPr/>
          <a:lstStyle/>
          <a:p>
            <a:pPr algn="ctr"/>
            <a:r>
              <a:rPr lang="en-US" b="1" dirty="0" smtClean="0">
                <a:solidFill>
                  <a:srgbClr val="7030A0"/>
                </a:solidFill>
              </a:rPr>
              <a:t>The Resurrection of  Christ</a:t>
            </a:r>
          </a:p>
        </p:txBody>
      </p:sp>
      <p:sp>
        <p:nvSpPr>
          <p:cNvPr id="68611" name="Content Placeholder 2"/>
          <p:cNvSpPr>
            <a:spLocks noGrp="1"/>
          </p:cNvSpPr>
          <p:nvPr>
            <p:ph idx="1"/>
          </p:nvPr>
        </p:nvSpPr>
        <p:spPr>
          <a:xfrm>
            <a:off x="0" y="1600200"/>
            <a:ext cx="5294086" cy="5225143"/>
          </a:xfrm>
        </p:spPr>
        <p:txBody>
          <a:bodyPr/>
          <a:lstStyle/>
          <a:p>
            <a:r>
              <a:rPr lang="en-US" dirty="0" smtClean="0"/>
              <a:t>Jesus predicted His resurrection (Matt 16:21).</a:t>
            </a:r>
          </a:p>
          <a:p>
            <a:r>
              <a:rPr lang="en-US" dirty="0" smtClean="0"/>
              <a:t>After Jesus died his tomb was guarded by a Roman guard and sealed with the Roman seal (Matt 27:62-66).</a:t>
            </a:r>
          </a:p>
          <a:p>
            <a:r>
              <a:rPr lang="en-US" dirty="0" smtClean="0"/>
              <a:t>Yet the tomb was opened, Jesus came out in a resurrected physical body and it became empty.</a:t>
            </a:r>
          </a:p>
          <a:p>
            <a:r>
              <a:rPr lang="en-US" dirty="0" smtClean="0"/>
              <a:t>He was seen by the disciples and over 500 brethren (1 </a:t>
            </a:r>
            <a:r>
              <a:rPr lang="en-US" dirty="0" err="1" smtClean="0"/>
              <a:t>Cor</a:t>
            </a:r>
            <a:r>
              <a:rPr lang="en-US" dirty="0" smtClean="0"/>
              <a:t> 15:1-7).</a:t>
            </a:r>
          </a:p>
          <a:p>
            <a:r>
              <a:rPr lang="en-US" dirty="0" smtClean="0"/>
              <a:t>He talked with them and ate with them (Luke 24:39-43).</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086" y="1491343"/>
            <a:ext cx="3810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051576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8611">
                                            <p:txEl>
                                              <p:pRg st="3" end="3"/>
                                            </p:txEl>
                                          </p:spTgt>
                                        </p:tgtEl>
                                        <p:attrNameLst>
                                          <p:attrName>style.visibility</p:attrName>
                                        </p:attrNameLst>
                                      </p:cBhvr>
                                      <p:to>
                                        <p:strVal val="visible"/>
                                      </p:to>
                                    </p:set>
                                    <p:anim calcmode="lin" valueType="num">
                                      <p:cBhvr additive="base">
                                        <p:cTn id="25"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8611">
                                            <p:txEl>
                                              <p:pRg st="4" end="4"/>
                                            </p:txEl>
                                          </p:spTgt>
                                        </p:tgtEl>
                                        <p:attrNameLst>
                                          <p:attrName>style.visibility</p:attrName>
                                        </p:attrNameLst>
                                      </p:cBhvr>
                                      <p:to>
                                        <p:strVal val="visible"/>
                                      </p:to>
                                    </p:set>
                                    <p:anim calcmode="lin" valueType="num">
                                      <p:cBhvr additive="base">
                                        <p:cTn id="31"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86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0" y="274638"/>
            <a:ext cx="9144000" cy="1143000"/>
          </a:xfrm>
        </p:spPr>
        <p:txBody>
          <a:bodyPr/>
          <a:lstStyle/>
          <a:p>
            <a:pPr algn="ctr"/>
            <a:r>
              <a:rPr lang="en-US" b="1" dirty="0" smtClean="0">
                <a:solidFill>
                  <a:srgbClr val="7030A0"/>
                </a:solidFill>
              </a:rPr>
              <a:t>The Ascension of  Christ</a:t>
            </a:r>
          </a:p>
        </p:txBody>
      </p:sp>
      <p:sp>
        <p:nvSpPr>
          <p:cNvPr id="68611" name="Content Placeholder 2"/>
          <p:cNvSpPr>
            <a:spLocks noGrp="1"/>
          </p:cNvSpPr>
          <p:nvPr>
            <p:ph idx="1"/>
          </p:nvPr>
        </p:nvSpPr>
        <p:spPr>
          <a:xfrm>
            <a:off x="0" y="1600200"/>
            <a:ext cx="4572000" cy="5225143"/>
          </a:xfrm>
        </p:spPr>
        <p:txBody>
          <a:bodyPr/>
          <a:lstStyle/>
          <a:p>
            <a:r>
              <a:rPr lang="en-US" dirty="0" smtClean="0"/>
              <a:t>After 40 days of being with the disciples Jesus was taken un into heaven from the Mount of Olives</a:t>
            </a:r>
          </a:p>
          <a:p>
            <a:r>
              <a:rPr lang="en-US" dirty="0" smtClean="0"/>
              <a:t>“After he [Jesus] </a:t>
            </a:r>
            <a:r>
              <a:rPr lang="en-US" dirty="0"/>
              <a:t>had said this, while they were watching, he was lifted up and a cloud hid him from their </a:t>
            </a:r>
            <a:r>
              <a:rPr lang="en-US" dirty="0" smtClean="0"/>
              <a:t>sight” (Acts 1:9). </a:t>
            </a:r>
          </a:p>
        </p:txBody>
      </p:sp>
      <p:sp>
        <p:nvSpPr>
          <p:cNvPr id="2" name="AutoShape 2" descr="http://panoramicviews.files.wordpress.com/2009/05/ascension.jpg?w=500"/>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cherbearsden.com/images/salvation/ascen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76400"/>
            <a:ext cx="3429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4258787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0" y="274638"/>
            <a:ext cx="9144000" cy="1143000"/>
          </a:xfrm>
        </p:spPr>
        <p:txBody>
          <a:bodyPr/>
          <a:lstStyle/>
          <a:p>
            <a:pPr algn="ctr"/>
            <a:r>
              <a:rPr lang="en-US" b="1" dirty="0" smtClean="0">
                <a:solidFill>
                  <a:srgbClr val="7030A0"/>
                </a:solidFill>
              </a:rPr>
              <a:t>The Current Ministry of Christ</a:t>
            </a:r>
          </a:p>
        </p:txBody>
      </p:sp>
      <p:sp>
        <p:nvSpPr>
          <p:cNvPr id="68611" name="Content Placeholder 2"/>
          <p:cNvSpPr>
            <a:spLocks noGrp="1"/>
          </p:cNvSpPr>
          <p:nvPr>
            <p:ph idx="1"/>
          </p:nvPr>
        </p:nvSpPr>
        <p:spPr>
          <a:xfrm>
            <a:off x="0" y="1600200"/>
            <a:ext cx="9144000" cy="5225143"/>
          </a:xfrm>
        </p:spPr>
        <p:txBody>
          <a:bodyPr/>
          <a:lstStyle/>
          <a:p>
            <a:r>
              <a:rPr lang="en-US" sz="2800" dirty="0" smtClean="0"/>
              <a:t>Christ is the head of the body directing the activities of the church.</a:t>
            </a:r>
            <a:endParaRPr lang="en-US" sz="2800" dirty="0"/>
          </a:p>
          <a:p>
            <a:pPr lvl="1"/>
            <a:r>
              <a:rPr lang="en-US" dirty="0" smtClean="0"/>
              <a:t>He [Jesus] </a:t>
            </a:r>
            <a:r>
              <a:rPr lang="en-US" dirty="0"/>
              <a:t>is the head of the body, the </a:t>
            </a:r>
            <a:r>
              <a:rPr lang="en-US" dirty="0" smtClean="0"/>
              <a:t>church (Col 1:18)</a:t>
            </a:r>
            <a:endParaRPr lang="en-US" dirty="0"/>
          </a:p>
          <a:p>
            <a:pPr lvl="1"/>
            <a:endParaRPr lang="en-US" dirty="0" smtClean="0"/>
          </a:p>
          <a:p>
            <a:r>
              <a:rPr lang="en-US" sz="2800" dirty="0" smtClean="0"/>
              <a:t>Christ as High Priest intercedes in prayer on our behalf.</a:t>
            </a:r>
          </a:p>
          <a:p>
            <a:pPr lvl="1"/>
            <a:r>
              <a:rPr lang="en-US" dirty="0" smtClean="0"/>
              <a:t>So </a:t>
            </a:r>
            <a:r>
              <a:rPr lang="en-US" dirty="0"/>
              <a:t>he is able to save completely those who come to God through him, because he always lives to intercede for </a:t>
            </a:r>
            <a:r>
              <a:rPr lang="en-US" dirty="0" smtClean="0"/>
              <a:t>them (</a:t>
            </a:r>
            <a:r>
              <a:rPr lang="en-US" dirty="0" err="1" smtClean="0"/>
              <a:t>Heb</a:t>
            </a:r>
            <a:r>
              <a:rPr lang="en-US" dirty="0" smtClean="0"/>
              <a:t> 7:25).</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729272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anim calcmode="lin" valueType="num">
                                      <p:cBhvr additive="base">
                                        <p:cTn id="19"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8611">
                                            <p:txEl>
                                              <p:pRg st="4" end="4"/>
                                            </p:txEl>
                                          </p:spTgt>
                                        </p:tgtEl>
                                        <p:attrNameLst>
                                          <p:attrName>style.visibility</p:attrName>
                                        </p:attrNameLst>
                                      </p:cBhvr>
                                      <p:to>
                                        <p:strVal val="visible"/>
                                      </p:to>
                                    </p:set>
                                    <p:anim calcmode="lin" valueType="num">
                                      <p:cBhvr additive="base">
                                        <p:cTn id="25"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30175"/>
            <a:ext cx="8991600" cy="1089025"/>
          </a:xfrm>
        </p:spPr>
        <p:txBody>
          <a:bodyPr/>
          <a:lstStyle/>
          <a:p>
            <a:pPr algn="ctr" eaLnBrk="1" hangingPunct="1"/>
            <a:r>
              <a:rPr lang="en-US" b="1" dirty="0" smtClean="0">
                <a:solidFill>
                  <a:srgbClr val="7030A0"/>
                </a:solidFill>
              </a:rPr>
              <a:t>Second Coming of Jesus Christ</a:t>
            </a:r>
          </a:p>
        </p:txBody>
      </p:sp>
      <p:sp>
        <p:nvSpPr>
          <p:cNvPr id="299011" name="Rectangle 3"/>
          <p:cNvSpPr>
            <a:spLocks noGrp="1" noChangeArrowheads="1"/>
          </p:cNvSpPr>
          <p:nvPr>
            <p:ph type="body" idx="1"/>
          </p:nvPr>
        </p:nvSpPr>
        <p:spPr>
          <a:xfrm>
            <a:off x="0" y="1600200"/>
            <a:ext cx="8991600" cy="5257800"/>
          </a:xfrm>
        </p:spPr>
        <p:txBody>
          <a:bodyPr/>
          <a:lstStyle/>
          <a:p>
            <a:r>
              <a:rPr lang="en-US" sz="3200" b="1" dirty="0" smtClean="0">
                <a:solidFill>
                  <a:srgbClr val="FF0000"/>
                </a:solidFill>
              </a:rPr>
              <a:t>Can be divided into two major parts:</a:t>
            </a:r>
          </a:p>
          <a:p>
            <a:pPr lvl="1"/>
            <a:r>
              <a:rPr lang="en-US" sz="3200" dirty="0" smtClean="0"/>
              <a:t>1) The Coming in Blessing for the Church = </a:t>
            </a:r>
            <a:r>
              <a:rPr lang="en-US" sz="3200" dirty="0"/>
              <a:t>The </a:t>
            </a:r>
            <a:r>
              <a:rPr lang="en-US" sz="3200" dirty="0" smtClean="0"/>
              <a:t>Rapture</a:t>
            </a:r>
          </a:p>
          <a:p>
            <a:pPr lvl="1"/>
            <a:r>
              <a:rPr lang="en-US" sz="2800" dirty="0" smtClean="0"/>
              <a:t>For </a:t>
            </a:r>
            <a:r>
              <a:rPr lang="en-US" sz="2800" dirty="0"/>
              <a:t>the Lord himself will come down from heaven with a shout of command, with the voice of the archangel, and with the trumpet of God, and the dead in Christ will rise first. </a:t>
            </a:r>
            <a:r>
              <a:rPr lang="en-US" sz="2800" dirty="0" smtClean="0"/>
              <a:t>Then </a:t>
            </a:r>
            <a:r>
              <a:rPr lang="en-US" sz="2800" dirty="0"/>
              <a:t>we who are alive, who are left, will be suddenly caught up together with them in the clouds to meet the Lord in the air. And so we will always be with the Lord</a:t>
            </a:r>
            <a:r>
              <a:rPr lang="en-US" sz="2800" dirty="0" smtClean="0"/>
              <a:t>. (1 </a:t>
            </a:r>
            <a:r>
              <a:rPr lang="en-US" sz="2800" dirty="0" err="1" smtClean="0"/>
              <a:t>Thess</a:t>
            </a:r>
            <a:r>
              <a:rPr lang="en-US" sz="2800" dirty="0" smtClean="0"/>
              <a:t> 4:16-17)</a:t>
            </a:r>
          </a:p>
          <a:p>
            <a:endParaRPr lang="en-US" dirty="0" smtClean="0"/>
          </a:p>
          <a:p>
            <a:endParaRPr lang="en-US" sz="2800" dirty="0" smtClean="0"/>
          </a:p>
          <a:p>
            <a:pPr eaLnBrk="1" hangingPunct="1"/>
            <a:endParaRPr lang="en-US" sz="28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2800" dirty="0" smtClean="0">
              <a:solidFill>
                <a:srgbClr val="FFFF00"/>
              </a:solidFill>
            </a:endParaRPr>
          </a:p>
          <a:p>
            <a:pPr eaLnBrk="1" hangingPunct="1"/>
            <a:endParaRPr lang="en-US" dirty="0" smtClean="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257908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9011"/>
                                        </p:tgtEl>
                                        <p:attrNameLst>
                                          <p:attrName>style.visibility</p:attrName>
                                        </p:attrNameLst>
                                      </p:cBhvr>
                                      <p:to>
                                        <p:strVal val="visible"/>
                                      </p:to>
                                    </p:set>
                                    <p:animEffect transition="in" filter="blinds(horizontal)">
                                      <p:cBhvr>
                                        <p:cTn id="7"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7030A0"/>
                </a:solidFill>
              </a:rPr>
              <a:t>Who is Jesus? </a:t>
            </a:r>
            <a:endParaRPr lang="en-US" sz="5400" b="1" dirty="0">
              <a:solidFill>
                <a:srgbClr val="7030A0"/>
              </a:solidFill>
            </a:endParaRPr>
          </a:p>
        </p:txBody>
      </p:sp>
      <p:sp>
        <p:nvSpPr>
          <p:cNvPr id="3" name="Content Placeholder 2"/>
          <p:cNvSpPr>
            <a:spLocks noGrp="1"/>
          </p:cNvSpPr>
          <p:nvPr>
            <p:ph idx="1"/>
          </p:nvPr>
        </p:nvSpPr>
        <p:spPr>
          <a:xfrm>
            <a:off x="2057400" y="1371600"/>
            <a:ext cx="7010399" cy="4754563"/>
          </a:xfrm>
        </p:spPr>
        <p:txBody>
          <a:bodyPr/>
          <a:lstStyle/>
          <a:p>
            <a:r>
              <a:rPr lang="en-US" sz="3200" dirty="0" smtClean="0"/>
              <a:t>Jesus once asked the question of His disciples,  “Who do men say that I am” and after some answers quickly followed with a second more important question, “But you do you say that I am.”</a:t>
            </a:r>
            <a:endParaRPr lang="en-US" sz="3200" dirty="0"/>
          </a:p>
          <a:p>
            <a:r>
              <a:rPr lang="en-US" sz="3200" dirty="0" smtClean="0"/>
              <a:t>This is life’s greatest question and our whole eternity is hinging on  the correct response. </a:t>
            </a:r>
            <a:endParaRPr lang="en-US" sz="3200" dirty="0"/>
          </a:p>
        </p:txBody>
      </p:sp>
      <p:sp>
        <p:nvSpPr>
          <p:cNvPr id="4" name="Footer Placeholder 3"/>
          <p:cNvSpPr>
            <a:spLocks noGrp="1"/>
          </p:cNvSpPr>
          <p:nvPr>
            <p:ph type="ftr" sz="quarter" idx="11"/>
          </p:nvPr>
        </p:nvSpPr>
        <p:spPr/>
        <p:txBody>
          <a:bodyPr/>
          <a:lstStyle/>
          <a:p>
            <a:r>
              <a:rPr lang="en-US" smtClean="0"/>
              <a:t>The Biblical Studies Foundation</a:t>
            </a:r>
            <a:endParaRPr lang="en-US" dirty="0"/>
          </a:p>
        </p:txBody>
      </p:sp>
    </p:spTree>
    <p:extLst>
      <p:ext uri="{BB962C8B-B14F-4D97-AF65-F5344CB8AC3E}">
        <p14:creationId xmlns:p14="http://schemas.microsoft.com/office/powerpoint/2010/main" val="2893415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30175"/>
            <a:ext cx="8991600" cy="1089025"/>
          </a:xfrm>
        </p:spPr>
        <p:txBody>
          <a:bodyPr/>
          <a:lstStyle/>
          <a:p>
            <a:pPr algn="ctr" eaLnBrk="1" hangingPunct="1"/>
            <a:r>
              <a:rPr lang="en-US" b="1" dirty="0" smtClean="0">
                <a:solidFill>
                  <a:srgbClr val="7030A0"/>
                </a:solidFill>
              </a:rPr>
              <a:t>Second Coming of Jesus Christ</a:t>
            </a:r>
          </a:p>
        </p:txBody>
      </p:sp>
      <p:sp>
        <p:nvSpPr>
          <p:cNvPr id="299011" name="Rectangle 3"/>
          <p:cNvSpPr>
            <a:spLocks noGrp="1" noChangeArrowheads="1"/>
          </p:cNvSpPr>
          <p:nvPr>
            <p:ph type="body" idx="1"/>
          </p:nvPr>
        </p:nvSpPr>
        <p:spPr>
          <a:xfrm>
            <a:off x="0" y="1600200"/>
            <a:ext cx="4876800" cy="5257800"/>
          </a:xfrm>
        </p:spPr>
        <p:txBody>
          <a:bodyPr/>
          <a:lstStyle/>
          <a:p>
            <a:r>
              <a:rPr lang="en-US" sz="3200" dirty="0"/>
              <a:t>2</a:t>
            </a:r>
            <a:r>
              <a:rPr lang="en-US" sz="3200" dirty="0" smtClean="0"/>
              <a:t>) The Coming in Judgment for the World</a:t>
            </a:r>
          </a:p>
          <a:p>
            <a:r>
              <a:rPr lang="en-US" sz="3200" dirty="0" smtClean="0"/>
              <a:t>Then </a:t>
            </a:r>
            <a:r>
              <a:rPr lang="en-US" sz="3200" dirty="0"/>
              <a:t>I saw heaven opened and here came a white horse! The one riding it was called “Faithful” and “True,” and with justice he judges and goes to </a:t>
            </a:r>
            <a:r>
              <a:rPr lang="en-US" sz="3200" dirty="0" smtClean="0"/>
              <a:t>war (Rev 19:11).</a:t>
            </a:r>
          </a:p>
          <a:p>
            <a:endParaRPr lang="en-US" dirty="0" smtClean="0"/>
          </a:p>
          <a:p>
            <a:endParaRPr lang="en-US" sz="2800" dirty="0" smtClean="0"/>
          </a:p>
          <a:p>
            <a:pPr eaLnBrk="1" hangingPunct="1"/>
            <a:endParaRPr lang="en-US" sz="28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2800" dirty="0" smtClean="0">
              <a:solidFill>
                <a:srgbClr val="FFFF00"/>
              </a:solidFill>
            </a:endParaRPr>
          </a:p>
          <a:p>
            <a:pPr eaLnBrk="1" hangingPunct="1"/>
            <a:endParaRPr lang="en-US" dirty="0" smtClean="0"/>
          </a:p>
        </p:txBody>
      </p:sp>
      <p:pic>
        <p:nvPicPr>
          <p:cNvPr id="2052" name="Picture 4" descr="http://www.omegansareliars.com/images/kingl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267" y="1447800"/>
            <a:ext cx="4014333" cy="5435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968917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9011"/>
                                        </p:tgtEl>
                                        <p:attrNameLst>
                                          <p:attrName>style.visibility</p:attrName>
                                        </p:attrNameLst>
                                      </p:cBhvr>
                                      <p:to>
                                        <p:strVal val="visible"/>
                                      </p:to>
                                    </p:set>
                                    <p:animEffect transition="in" filter="blinds(horizontal)">
                                      <p:cBhvr>
                                        <p:cTn id="7"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30175"/>
            <a:ext cx="8991600" cy="1698625"/>
          </a:xfrm>
        </p:spPr>
        <p:txBody>
          <a:bodyPr/>
          <a:lstStyle/>
          <a:p>
            <a:pPr eaLnBrk="1" hangingPunct="1"/>
            <a:r>
              <a:rPr lang="en-US" sz="4000" dirty="0" smtClean="0">
                <a:solidFill>
                  <a:srgbClr val="7030A0"/>
                </a:solidFill>
              </a:rPr>
              <a:t>The Future Rule Jesus on Earth</a:t>
            </a:r>
          </a:p>
        </p:txBody>
      </p:sp>
      <p:sp>
        <p:nvSpPr>
          <p:cNvPr id="299011" name="Rectangle 3"/>
          <p:cNvSpPr>
            <a:spLocks noGrp="1" noChangeArrowheads="1"/>
          </p:cNvSpPr>
          <p:nvPr>
            <p:ph type="body" idx="1"/>
          </p:nvPr>
        </p:nvSpPr>
        <p:spPr>
          <a:xfrm>
            <a:off x="0" y="1828800"/>
            <a:ext cx="4876800" cy="4724400"/>
          </a:xfrm>
        </p:spPr>
        <p:txBody>
          <a:bodyPr/>
          <a:lstStyle/>
          <a:p>
            <a:r>
              <a:rPr lang="en-US" sz="3600" dirty="0" smtClean="0"/>
              <a:t>“When the Son of Man comes in His glory, and all the angels with him, </a:t>
            </a:r>
            <a:r>
              <a:rPr lang="en-US" sz="3600" b="1" dirty="0" smtClean="0">
                <a:solidFill>
                  <a:srgbClr val="FF0000"/>
                </a:solidFill>
              </a:rPr>
              <a:t>then</a:t>
            </a:r>
            <a:r>
              <a:rPr lang="en-US" sz="3600" dirty="0" smtClean="0"/>
              <a:t> he will sit on his glorious throne (Matt 25:31).</a:t>
            </a:r>
          </a:p>
          <a:p>
            <a:endParaRPr lang="en-US" sz="28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2800" dirty="0" smtClean="0">
              <a:solidFill>
                <a:srgbClr val="FFFF00"/>
              </a:solidFill>
            </a:endParaRPr>
          </a:p>
          <a:p>
            <a:pPr eaLnBrk="1" hangingPunct="1"/>
            <a:endParaRPr lang="en-US" dirty="0" smtClean="0"/>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300" y="1828800"/>
            <a:ext cx="40767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40743340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9011"/>
                                        </p:tgtEl>
                                        <p:attrNameLst>
                                          <p:attrName>style.visibility</p:attrName>
                                        </p:attrNameLst>
                                      </p:cBhvr>
                                      <p:to>
                                        <p:strVal val="visible"/>
                                      </p:to>
                                    </p:set>
                                    <p:animEffect transition="in" filter="blinds(horizontal)">
                                      <p:cBhvr>
                                        <p:cTn id="7"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30175"/>
            <a:ext cx="8991600" cy="1698625"/>
          </a:xfrm>
        </p:spPr>
        <p:txBody>
          <a:bodyPr/>
          <a:lstStyle/>
          <a:p>
            <a:pPr algn="ctr" eaLnBrk="1" hangingPunct="1"/>
            <a:r>
              <a:rPr lang="en-US" sz="4000" dirty="0" smtClean="0">
                <a:solidFill>
                  <a:srgbClr val="7030A0"/>
                </a:solidFill>
              </a:rPr>
              <a:t>Some of the Names of Jesus</a:t>
            </a:r>
          </a:p>
        </p:txBody>
      </p:sp>
      <p:sp>
        <p:nvSpPr>
          <p:cNvPr id="299011" name="Rectangle 3"/>
          <p:cNvSpPr>
            <a:spLocks noGrp="1" noChangeArrowheads="1"/>
          </p:cNvSpPr>
          <p:nvPr>
            <p:ph type="body" idx="1"/>
          </p:nvPr>
        </p:nvSpPr>
        <p:spPr>
          <a:xfrm>
            <a:off x="0" y="1828800"/>
            <a:ext cx="9144000" cy="4724400"/>
          </a:xfrm>
        </p:spPr>
        <p:txBody>
          <a:bodyPr/>
          <a:lstStyle/>
          <a:p>
            <a:r>
              <a:rPr lang="en-US" sz="2800" dirty="0"/>
              <a:t>Amazing! Jesus is the Christ, Messiah, Lord, Savior, Alpha and Omega, Son of Man, Son of God, the Son of David, The Word, The Good Shepherd,  The Lamb of God, The Bread of Life, The light of the World, Judge, Prophet, Priest, King, Kings of Kings and Lord of Lords and much more. </a:t>
            </a:r>
            <a:endParaRPr lang="en-US" sz="2800" dirty="0" smtClean="0"/>
          </a:p>
          <a:p>
            <a:r>
              <a:rPr lang="en-US" sz="2800" dirty="0" smtClean="0"/>
              <a:t>As </a:t>
            </a:r>
            <a:r>
              <a:rPr lang="en-US" sz="2800" dirty="0"/>
              <a:t>John states if everything that that Jesus said and did were recorded there would not be enough books in the world to contain it (John 21:25).</a:t>
            </a:r>
            <a:endParaRPr lang="en-US" sz="28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2800" dirty="0" smtClean="0">
              <a:solidFill>
                <a:srgbClr val="FFFF00"/>
              </a:solidFill>
            </a:endParaRPr>
          </a:p>
          <a:p>
            <a:pPr eaLnBrk="1" hangingPunct="1"/>
            <a:endParaRPr lang="en-US" dirty="0" smtClean="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667959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9011"/>
                                        </p:tgtEl>
                                        <p:attrNameLst>
                                          <p:attrName>style.visibility</p:attrName>
                                        </p:attrNameLst>
                                      </p:cBhvr>
                                      <p:to>
                                        <p:strVal val="visible"/>
                                      </p:to>
                                    </p:set>
                                    <p:animEffect transition="in" filter="blinds(horizontal)">
                                      <p:cBhvr>
                                        <p:cTn id="7"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143000"/>
          </a:xfrm>
        </p:spPr>
        <p:txBody>
          <a:bodyPr/>
          <a:lstStyle/>
          <a:p>
            <a:r>
              <a:rPr lang="en-US" dirty="0" smtClean="0">
                <a:solidFill>
                  <a:srgbClr val="7030A0"/>
                </a:solidFill>
              </a:rPr>
              <a:t>I Saw One Hanging on the Tree </a:t>
            </a:r>
            <a:r>
              <a:rPr lang="en-US" dirty="0" smtClean="0"/>
              <a:t>by John Newton</a:t>
            </a:r>
            <a:endParaRPr lang="en-US" dirty="0"/>
          </a:p>
        </p:txBody>
      </p:sp>
      <p:sp>
        <p:nvSpPr>
          <p:cNvPr id="3" name="Content Placeholder 2"/>
          <p:cNvSpPr>
            <a:spLocks noGrp="1"/>
          </p:cNvSpPr>
          <p:nvPr>
            <p:ph idx="1"/>
          </p:nvPr>
        </p:nvSpPr>
        <p:spPr>
          <a:xfrm>
            <a:off x="455613" y="1371600"/>
            <a:ext cx="5030787" cy="4754563"/>
          </a:xfrm>
        </p:spPr>
        <p:txBody>
          <a:bodyPr/>
          <a:lstStyle/>
          <a:p>
            <a:r>
              <a:rPr lang="en-US" sz="2000" dirty="0"/>
              <a:t>I saw One hanging on a tree,</a:t>
            </a:r>
            <a:br>
              <a:rPr lang="en-US" sz="2000" dirty="0"/>
            </a:br>
            <a:r>
              <a:rPr lang="en-US" sz="2000" dirty="0"/>
              <a:t>In agony and blood;</a:t>
            </a:r>
            <a:br>
              <a:rPr lang="en-US" sz="2000" dirty="0"/>
            </a:br>
            <a:r>
              <a:rPr lang="en-US" sz="2000" dirty="0"/>
              <a:t>He fixed His loving eyes on me,</a:t>
            </a:r>
            <a:br>
              <a:rPr lang="en-US" sz="2000" dirty="0"/>
            </a:br>
            <a:r>
              <a:rPr lang="en-US" sz="2000" dirty="0"/>
              <a:t>As near His cross I stood</a:t>
            </a:r>
            <a:r>
              <a:rPr lang="en-US" sz="2000" dirty="0" smtClean="0"/>
              <a:t>.</a:t>
            </a:r>
            <a:endParaRPr lang="en-US" sz="2000" dirty="0"/>
          </a:p>
          <a:p>
            <a:r>
              <a:rPr lang="en-US" sz="2000" dirty="0" smtClean="0"/>
              <a:t>Sure</a:t>
            </a:r>
            <a:r>
              <a:rPr lang="en-US" sz="2000" dirty="0"/>
              <a:t>, never to my latest breath,</a:t>
            </a:r>
            <a:br>
              <a:rPr lang="en-US" sz="2000" dirty="0"/>
            </a:br>
            <a:r>
              <a:rPr lang="en-US" sz="2000" dirty="0"/>
              <a:t>Can I forget that look;</a:t>
            </a:r>
            <a:br>
              <a:rPr lang="en-US" sz="2000" dirty="0"/>
            </a:br>
            <a:r>
              <a:rPr lang="en-US" sz="2000" dirty="0"/>
              <a:t>It seemed to charge me with His death,</a:t>
            </a:r>
            <a:br>
              <a:rPr lang="en-US" sz="2000" dirty="0"/>
            </a:br>
            <a:r>
              <a:rPr lang="en-US" sz="2000" dirty="0"/>
              <a:t>Though not a word He spoke. </a:t>
            </a:r>
          </a:p>
          <a:p>
            <a:r>
              <a:rPr lang="en-US" sz="2000" dirty="0" smtClean="0"/>
              <a:t>My </a:t>
            </a:r>
            <a:r>
              <a:rPr lang="en-US" sz="2000" dirty="0"/>
              <a:t>conscience felt and owned the guilt,</a:t>
            </a:r>
            <a:br>
              <a:rPr lang="en-US" sz="2000" dirty="0"/>
            </a:br>
            <a:r>
              <a:rPr lang="en-US" sz="2000" dirty="0"/>
              <a:t>And plunged me in despair:</a:t>
            </a:r>
            <a:br>
              <a:rPr lang="en-US" sz="2000" dirty="0"/>
            </a:br>
            <a:r>
              <a:rPr lang="en-US" sz="2000" dirty="0"/>
              <a:t>I saw my sins His blood had spilt</a:t>
            </a:r>
            <a:br>
              <a:rPr lang="en-US" sz="2000" dirty="0"/>
            </a:br>
            <a:r>
              <a:rPr lang="en-US" sz="2000" dirty="0"/>
              <a:t>And helped to nail Him there. </a:t>
            </a:r>
          </a:p>
          <a:p>
            <a:r>
              <a:rPr lang="en-US" sz="2000" dirty="0" smtClean="0"/>
              <a:t>A </a:t>
            </a:r>
            <a:r>
              <a:rPr lang="en-US" sz="2000" dirty="0"/>
              <a:t>second look He gave, which said,</a:t>
            </a:r>
            <a:br>
              <a:rPr lang="en-US" sz="2000" dirty="0"/>
            </a:br>
            <a:r>
              <a:rPr lang="en-US" sz="2000" dirty="0"/>
              <a:t>“I freely all forgive:</a:t>
            </a:r>
            <a:br>
              <a:rPr lang="en-US" sz="2000" dirty="0"/>
            </a:br>
            <a:r>
              <a:rPr lang="en-US" sz="2000" dirty="0"/>
              <a:t>This blood is for your ransom paid,</a:t>
            </a:r>
            <a:br>
              <a:rPr lang="en-US" sz="2000" dirty="0"/>
            </a:br>
            <a:r>
              <a:rPr lang="en-US" sz="2000" dirty="0"/>
              <a:t>I die that you may live</a:t>
            </a:r>
            <a:r>
              <a:rPr lang="en-US" sz="2000" dirty="0" smtClean="0"/>
              <a:t>.”</a:t>
            </a:r>
            <a:r>
              <a:rPr lang="en-US" sz="2000" dirty="0"/>
              <a:t/>
            </a:r>
            <a:br>
              <a:rPr lang="en-US" sz="2000" dirty="0"/>
            </a:br>
            <a:endParaRPr lang="en-US" sz="2000" dirty="0"/>
          </a:p>
        </p:txBody>
      </p:sp>
      <p:pic>
        <p:nvPicPr>
          <p:cNvPr id="5122" name="Picture 2" descr="http://www.hymnary.org/files/hymnary/person/Newton_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828800"/>
            <a:ext cx="3276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644090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b="1" dirty="0" smtClean="0">
                <a:solidFill>
                  <a:srgbClr val="7030A0"/>
                </a:solidFill>
                <a:cs typeface="Times New Roman" pitchFamily="18" charset="0"/>
              </a:rPr>
              <a:t>Discussion Questions</a:t>
            </a:r>
          </a:p>
        </p:txBody>
      </p:sp>
      <p:sp>
        <p:nvSpPr>
          <p:cNvPr id="4099" name="Rectangle 3"/>
          <p:cNvSpPr>
            <a:spLocks noGrp="1" noChangeArrowheads="1"/>
          </p:cNvSpPr>
          <p:nvPr>
            <p:ph type="body" idx="1"/>
          </p:nvPr>
        </p:nvSpPr>
        <p:spPr>
          <a:xfrm>
            <a:off x="105229" y="1295400"/>
            <a:ext cx="9067800" cy="5029200"/>
          </a:xfrm>
        </p:spPr>
        <p:txBody>
          <a:bodyPr/>
          <a:lstStyle/>
          <a:p>
            <a:pPr marL="0" indent="0" eaLnBrk="1" hangingPunct="1">
              <a:lnSpc>
                <a:spcPct val="90000"/>
              </a:lnSpc>
              <a:buFontTx/>
              <a:buNone/>
              <a:defRPr/>
            </a:pPr>
            <a:endParaRPr lang="en-US" sz="2800" dirty="0" smtClean="0">
              <a:latin typeface="Palatino Linotype" pitchFamily="18" charset="0"/>
              <a:cs typeface="Times New Roman" pitchFamily="18" charset="0"/>
            </a:endParaRPr>
          </a:p>
          <a:p>
            <a:pPr lvl="0"/>
            <a:r>
              <a:rPr lang="en-US" dirty="0" smtClean="0">
                <a:solidFill>
                  <a:schemeClr val="tx1"/>
                </a:solidFill>
                <a:latin typeface="+mn-lt"/>
                <a:ea typeface="+mn-ea"/>
                <a:cs typeface="+mn-cs"/>
              </a:rPr>
              <a:t>How does preexistence differ from the eternality of Christ?</a:t>
            </a:r>
          </a:p>
          <a:p>
            <a:pPr lvl="0"/>
            <a:r>
              <a:rPr lang="en-US" dirty="0" smtClean="0">
                <a:solidFill>
                  <a:schemeClr val="tx1"/>
                </a:solidFill>
                <a:latin typeface="+mn-lt"/>
                <a:ea typeface="+mn-ea"/>
                <a:cs typeface="+mn-cs"/>
              </a:rPr>
              <a:t>What objections have you heard in </a:t>
            </a:r>
            <a:r>
              <a:rPr lang="en-US" dirty="0" smtClean="0">
                <a:solidFill>
                  <a:schemeClr val="tx1"/>
                </a:solidFill>
                <a:latin typeface="+mn-lt"/>
                <a:ea typeface="+mn-ea"/>
                <a:cs typeface="+mn-cs"/>
              </a:rPr>
              <a:t>regards </a:t>
            </a:r>
            <a:r>
              <a:rPr lang="en-US" dirty="0" smtClean="0">
                <a:solidFill>
                  <a:schemeClr val="tx1"/>
                </a:solidFill>
                <a:latin typeface="+mn-lt"/>
                <a:ea typeface="+mn-ea"/>
                <a:cs typeface="+mn-cs"/>
              </a:rPr>
              <a:t>to the deity of Jesus?</a:t>
            </a:r>
          </a:p>
          <a:p>
            <a:pPr lvl="0"/>
            <a:r>
              <a:rPr lang="en-US" dirty="0" smtClean="0"/>
              <a:t>How do the Jehovah witnesses, Mormons or Muslims view Jesus?</a:t>
            </a:r>
            <a:endParaRPr lang="en-US" dirty="0" smtClean="0">
              <a:solidFill>
                <a:schemeClr val="tx1"/>
              </a:solidFill>
              <a:latin typeface="+mn-lt"/>
              <a:ea typeface="+mn-ea"/>
              <a:cs typeface="+mn-cs"/>
            </a:endParaRPr>
          </a:p>
          <a:p>
            <a:pPr lvl="0"/>
            <a:r>
              <a:rPr lang="en-US" dirty="0" smtClean="0">
                <a:solidFill>
                  <a:schemeClr val="tx1"/>
                </a:solidFill>
                <a:latin typeface="+mn-lt"/>
                <a:ea typeface="+mn-ea"/>
                <a:cs typeface="+mn-cs"/>
              </a:rPr>
              <a:t>Why do you think Jesus did miracles?</a:t>
            </a:r>
          </a:p>
          <a:p>
            <a:pPr lvl="0"/>
            <a:r>
              <a:rPr lang="en-US" dirty="0" smtClean="0"/>
              <a:t>Why didn’t the Jewish leadership accept Jesus as Messiah?</a:t>
            </a:r>
          </a:p>
          <a:p>
            <a:pPr lvl="0"/>
            <a:r>
              <a:rPr lang="en-US" dirty="0" smtClean="0">
                <a:solidFill>
                  <a:schemeClr val="tx1"/>
                </a:solidFill>
                <a:latin typeface="+mn-lt"/>
                <a:ea typeface="+mn-ea"/>
                <a:cs typeface="+mn-cs"/>
              </a:rPr>
              <a:t>Who is responsible for Jesus’ death?</a:t>
            </a:r>
          </a:p>
          <a:p>
            <a:pPr lvl="0"/>
            <a:r>
              <a:rPr lang="en-US" dirty="0" smtClean="0"/>
              <a:t>Why was the sacrifice of Jesus necessary for God to forgive sin?</a:t>
            </a:r>
          </a:p>
          <a:p>
            <a:pPr marL="0" lvl="0" indent="0">
              <a:buNone/>
            </a:pPr>
            <a:endParaRPr lang="en-US" dirty="0">
              <a:solidFill>
                <a:schemeClr val="tx1"/>
              </a:solidFill>
              <a:latin typeface="+mn-lt"/>
              <a:ea typeface="+mn-ea"/>
              <a:cs typeface="+mn-cs"/>
            </a:endParaRPr>
          </a:p>
        </p:txBody>
      </p:sp>
      <p:sp>
        <p:nvSpPr>
          <p:cNvPr id="6148" name="Footer Placeholder 1"/>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hangingPunct="1"/>
            <a:r>
              <a:rPr lang="en-US" sz="1400" smtClean="0">
                <a:solidFill>
                  <a:schemeClr val="tx2"/>
                </a:solidFill>
                <a:latin typeface="Arial" charset="0"/>
              </a:rPr>
              <a:t>The Biblical Studies Foundation</a:t>
            </a:r>
            <a:endParaRPr lang="en-US" sz="1400" dirty="0" smtClean="0">
              <a:solidFill>
                <a:schemeClr val="tx2"/>
              </a:solidFill>
              <a:latin typeface="Arial" charset="0"/>
            </a:endParaRPr>
          </a:p>
        </p:txBody>
      </p:sp>
    </p:spTree>
    <p:extLst>
      <p:ext uri="{BB962C8B-B14F-4D97-AF65-F5344CB8AC3E}">
        <p14:creationId xmlns:p14="http://schemas.microsoft.com/office/powerpoint/2010/main" val="1894886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calcmode="lin" valueType="num">
                                      <p:cBhvr additive="base">
                                        <p:cTn id="37"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99">
                                            <p:txEl>
                                              <p:pRg st="7" end="7"/>
                                            </p:txEl>
                                          </p:spTgt>
                                        </p:tgtEl>
                                        <p:attrNameLst>
                                          <p:attrName>style.visibility</p:attrName>
                                        </p:attrNameLst>
                                      </p:cBhvr>
                                      <p:to>
                                        <p:strVal val="visible"/>
                                      </p:to>
                                    </p:set>
                                    <p:anim calcmode="lin" valueType="num">
                                      <p:cBhvr additive="base">
                                        <p:cTn id="43"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b="1" dirty="0" smtClean="0">
                <a:solidFill>
                  <a:srgbClr val="7030A0"/>
                </a:solidFill>
                <a:cs typeface="Times New Roman" pitchFamily="18" charset="0"/>
              </a:rPr>
              <a:t>Discussion Questions</a:t>
            </a:r>
          </a:p>
        </p:txBody>
      </p:sp>
      <p:sp>
        <p:nvSpPr>
          <p:cNvPr id="4099" name="Rectangle 3"/>
          <p:cNvSpPr>
            <a:spLocks noGrp="1" noChangeArrowheads="1"/>
          </p:cNvSpPr>
          <p:nvPr>
            <p:ph type="body" idx="1"/>
          </p:nvPr>
        </p:nvSpPr>
        <p:spPr>
          <a:xfrm>
            <a:off x="105229" y="1295400"/>
            <a:ext cx="9067800" cy="4953000"/>
          </a:xfrm>
        </p:spPr>
        <p:txBody>
          <a:bodyPr/>
          <a:lstStyle/>
          <a:p>
            <a:pPr marL="0" indent="0" eaLnBrk="1" hangingPunct="1">
              <a:lnSpc>
                <a:spcPct val="90000"/>
              </a:lnSpc>
              <a:buFontTx/>
              <a:buNone/>
              <a:defRPr/>
            </a:pPr>
            <a:endParaRPr lang="en-US" sz="2800" dirty="0" smtClean="0">
              <a:latin typeface="Palatino Linotype" pitchFamily="18" charset="0"/>
              <a:cs typeface="Times New Roman" pitchFamily="18" charset="0"/>
            </a:endParaRPr>
          </a:p>
          <a:p>
            <a:pPr lvl="0"/>
            <a:r>
              <a:rPr lang="en-US" dirty="0" smtClean="0">
                <a:solidFill>
                  <a:schemeClr val="tx1"/>
                </a:solidFill>
                <a:latin typeface="+mn-lt"/>
                <a:ea typeface="+mn-ea"/>
                <a:cs typeface="+mn-cs"/>
              </a:rPr>
              <a:t>What is the evidence for the resurrection and what would the consequences be if Jesus </a:t>
            </a:r>
            <a:r>
              <a:rPr lang="en-US" dirty="0" smtClean="0"/>
              <a:t>was not raised </a:t>
            </a:r>
            <a:r>
              <a:rPr lang="en-US" dirty="0" smtClean="0"/>
              <a:t>from the dead?</a:t>
            </a:r>
          </a:p>
          <a:p>
            <a:pPr lvl="0"/>
            <a:r>
              <a:rPr lang="en-US" dirty="0" smtClean="0"/>
              <a:t>How should Jesus as head of the church affect us in our local churches? Do people in the </a:t>
            </a:r>
            <a:r>
              <a:rPr lang="en-US" smtClean="0"/>
              <a:t>church </a:t>
            </a:r>
            <a:r>
              <a:rPr lang="en-US" smtClean="0"/>
              <a:t>understand</a:t>
            </a:r>
            <a:r>
              <a:rPr lang="en-US" smtClean="0"/>
              <a:t> </a:t>
            </a:r>
            <a:r>
              <a:rPr lang="en-US" dirty="0" smtClean="0"/>
              <a:t>this concept?</a:t>
            </a:r>
          </a:p>
          <a:p>
            <a:pPr lvl="0"/>
            <a:r>
              <a:rPr lang="en-US" dirty="0" smtClean="0">
                <a:solidFill>
                  <a:schemeClr val="tx1"/>
                </a:solidFill>
                <a:latin typeface="+mn-lt"/>
                <a:ea typeface="+mn-ea"/>
                <a:cs typeface="+mn-cs"/>
              </a:rPr>
              <a:t>Why do you think the Bible tells us that Jesus is coming back?</a:t>
            </a:r>
          </a:p>
          <a:p>
            <a:pPr lvl="0"/>
            <a:r>
              <a:rPr lang="en-US" dirty="0" smtClean="0"/>
              <a:t>Where is Jesus coming back to and what will He do when He gets there?</a:t>
            </a:r>
          </a:p>
          <a:p>
            <a:pPr lvl="0"/>
            <a:endParaRPr lang="en-US" dirty="0">
              <a:solidFill>
                <a:schemeClr val="tx1"/>
              </a:solidFill>
              <a:latin typeface="+mn-lt"/>
              <a:ea typeface="+mn-ea"/>
              <a:cs typeface="+mn-cs"/>
            </a:endParaRPr>
          </a:p>
          <a:p>
            <a:pPr lvl="0"/>
            <a:endParaRPr lang="en-US" dirty="0" smtClean="0"/>
          </a:p>
          <a:p>
            <a:pPr lvl="0"/>
            <a:endParaRPr lang="en-US" dirty="0">
              <a:solidFill>
                <a:schemeClr val="tx1"/>
              </a:solidFill>
              <a:latin typeface="+mn-lt"/>
              <a:ea typeface="+mn-ea"/>
              <a:cs typeface="+mn-cs"/>
            </a:endParaRPr>
          </a:p>
          <a:p>
            <a:pPr marL="0" lvl="0" indent="0">
              <a:buNone/>
            </a:pPr>
            <a:r>
              <a:rPr lang="en-US" sz="1200" dirty="0" smtClean="0"/>
              <a:t>				PowerPoint </a:t>
            </a:r>
            <a:r>
              <a:rPr lang="en-US" sz="1200" dirty="0"/>
              <a:t>template used with permission from ChristianPPT.com</a:t>
            </a:r>
            <a:endParaRPr lang="en-US" sz="1200" dirty="0" smtClean="0">
              <a:solidFill>
                <a:schemeClr val="tx1"/>
              </a:solidFill>
            </a:endParaRPr>
          </a:p>
          <a:p>
            <a:pPr marL="0" lvl="0" indent="0">
              <a:buNone/>
            </a:pPr>
            <a:endParaRPr lang="en-US" dirty="0">
              <a:solidFill>
                <a:schemeClr val="tx1"/>
              </a:solidFill>
              <a:latin typeface="+mn-lt"/>
              <a:ea typeface="+mn-ea"/>
              <a:cs typeface="+mn-cs"/>
            </a:endParaRPr>
          </a:p>
        </p:txBody>
      </p:sp>
      <p:sp>
        <p:nvSpPr>
          <p:cNvPr id="6148" name="Footer Placeholder 1"/>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hangingPunct="1"/>
            <a:r>
              <a:rPr lang="en-US" sz="1400" smtClean="0">
                <a:solidFill>
                  <a:schemeClr val="tx2"/>
                </a:solidFill>
                <a:latin typeface="Arial" charset="0"/>
              </a:rPr>
              <a:t>The Biblical Studies Foundation</a:t>
            </a:r>
            <a:endParaRPr lang="en-US" sz="1400" dirty="0" smtClean="0">
              <a:solidFill>
                <a:schemeClr val="tx2"/>
              </a:solidFill>
              <a:latin typeface="Arial" charset="0"/>
            </a:endParaRPr>
          </a:p>
        </p:txBody>
      </p:sp>
    </p:spTree>
    <p:extLst>
      <p:ext uri="{BB962C8B-B14F-4D97-AF65-F5344CB8AC3E}">
        <p14:creationId xmlns:p14="http://schemas.microsoft.com/office/powerpoint/2010/main" val="3659319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 calcmode="lin" valueType="num">
                                      <p:cBhvr additive="base">
                                        <p:cTn id="31"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rPr>
              <a:t>C. S. Lewis</a:t>
            </a:r>
            <a:endParaRPr lang="en-US" dirty="0">
              <a:solidFill>
                <a:srgbClr val="7030A0"/>
              </a:solidFill>
            </a:endParaRPr>
          </a:p>
        </p:txBody>
      </p:sp>
      <p:sp>
        <p:nvSpPr>
          <p:cNvPr id="3" name="Content Placeholder 2"/>
          <p:cNvSpPr>
            <a:spLocks noGrp="1"/>
          </p:cNvSpPr>
          <p:nvPr>
            <p:ph idx="1"/>
          </p:nvPr>
        </p:nvSpPr>
        <p:spPr>
          <a:xfrm>
            <a:off x="2514600" y="2057400"/>
            <a:ext cx="6553199" cy="4068763"/>
          </a:xfrm>
        </p:spPr>
        <p:txBody>
          <a:bodyPr/>
          <a:lstStyle/>
          <a:p>
            <a:r>
              <a:rPr lang="en-US" sz="2000" dirty="0" smtClean="0"/>
              <a:t>A man who was merely a man and said the sort of things Jesus said would not be a great moral teacher. He would either be a lunatic – on a level with the man who says he is a poached egg – or else he would be the Devil of Hell. You must make your choice. Either this man was, and is, the Son of God; or else a madman or something worse. You can shut Him up for a fool, you can spit at Him and kill him as a demon; or you can fall at His feet and call Him Lord and God. But let us not come with any patronizing nonsense about His being a great human teacher. He has not left that open to us. He did not intend to.</a:t>
            </a:r>
            <a:endParaRPr lang="en-US" sz="2000" dirty="0"/>
          </a:p>
        </p:txBody>
      </p:sp>
      <p:pic>
        <p:nvPicPr>
          <p:cNvPr id="76802" name="Picture 2" descr="http://upload.wikimedia.org/wikipedia/en/thumb/1/1e/C.s.lewis3.JPG/250px-C.s.lewi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 y="2057400"/>
            <a:ext cx="2714171"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450761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b="1" dirty="0" smtClean="0">
                <a:solidFill>
                  <a:srgbClr val="7030A0"/>
                </a:solidFill>
                <a:cs typeface="Times New Roman" pitchFamily="18" charset="0"/>
              </a:rPr>
              <a:t>Overview of Lesson</a:t>
            </a:r>
          </a:p>
        </p:txBody>
      </p:sp>
      <p:sp>
        <p:nvSpPr>
          <p:cNvPr id="4099" name="Rectangle 3"/>
          <p:cNvSpPr>
            <a:spLocks noGrp="1" noChangeArrowheads="1"/>
          </p:cNvSpPr>
          <p:nvPr>
            <p:ph type="body" idx="1"/>
          </p:nvPr>
        </p:nvSpPr>
        <p:spPr>
          <a:xfrm>
            <a:off x="105229" y="1295400"/>
            <a:ext cx="9067800" cy="5029200"/>
          </a:xfrm>
        </p:spPr>
        <p:txBody>
          <a:bodyPr/>
          <a:lstStyle/>
          <a:p>
            <a:pPr marL="0" indent="0" eaLnBrk="1" hangingPunct="1">
              <a:lnSpc>
                <a:spcPct val="90000"/>
              </a:lnSpc>
              <a:buFontTx/>
              <a:buNone/>
              <a:defRPr/>
            </a:pPr>
            <a:endParaRPr lang="en-US" sz="2800" dirty="0" smtClean="0">
              <a:latin typeface="Palatino Linotype" pitchFamily="18" charset="0"/>
              <a:cs typeface="Times New Roman" pitchFamily="18" charset="0"/>
            </a:endParaRPr>
          </a:p>
          <a:p>
            <a:pPr lvl="0"/>
            <a:r>
              <a:rPr lang="en-US" dirty="0" smtClean="0">
                <a:solidFill>
                  <a:schemeClr val="tx1"/>
                </a:solidFill>
                <a:latin typeface="+mn-lt"/>
                <a:ea typeface="+mn-ea"/>
                <a:cs typeface="+mn-cs"/>
              </a:rPr>
              <a:t>The Preexistence and Eternity of Christ</a:t>
            </a:r>
          </a:p>
          <a:p>
            <a:pPr lvl="0"/>
            <a:r>
              <a:rPr lang="en-US" dirty="0" smtClean="0">
                <a:solidFill>
                  <a:schemeClr val="tx1"/>
                </a:solidFill>
                <a:latin typeface="+mn-lt"/>
                <a:ea typeface="+mn-ea"/>
                <a:cs typeface="+mn-cs"/>
              </a:rPr>
              <a:t>Christ in the Old Testament </a:t>
            </a:r>
          </a:p>
          <a:p>
            <a:pPr lvl="0"/>
            <a:r>
              <a:rPr lang="en-US" dirty="0" smtClean="0">
                <a:solidFill>
                  <a:schemeClr val="tx1"/>
                </a:solidFill>
                <a:latin typeface="+mn-lt"/>
                <a:ea typeface="+mn-ea"/>
                <a:cs typeface="+mn-cs"/>
              </a:rPr>
              <a:t>The Incarnation of Christ</a:t>
            </a:r>
          </a:p>
          <a:p>
            <a:pPr lvl="0"/>
            <a:r>
              <a:rPr lang="en-US" dirty="0" smtClean="0">
                <a:solidFill>
                  <a:schemeClr val="tx1"/>
                </a:solidFill>
                <a:latin typeface="+mn-lt"/>
                <a:ea typeface="+mn-ea"/>
                <a:cs typeface="+mn-cs"/>
              </a:rPr>
              <a:t>The Humanity of Christ</a:t>
            </a:r>
          </a:p>
          <a:p>
            <a:pPr lvl="0"/>
            <a:r>
              <a:rPr lang="en-US" dirty="0" smtClean="0">
                <a:solidFill>
                  <a:schemeClr val="tx1"/>
                </a:solidFill>
                <a:latin typeface="+mn-lt"/>
                <a:ea typeface="+mn-ea"/>
                <a:cs typeface="+mn-cs"/>
              </a:rPr>
              <a:t>The Deity of Christ</a:t>
            </a:r>
          </a:p>
          <a:p>
            <a:pPr lvl="0"/>
            <a:r>
              <a:rPr lang="en-US" dirty="0" smtClean="0">
                <a:solidFill>
                  <a:schemeClr val="tx1"/>
                </a:solidFill>
                <a:latin typeface="+mn-lt"/>
                <a:ea typeface="+mn-ea"/>
                <a:cs typeface="+mn-cs"/>
              </a:rPr>
              <a:t>The First Advent Earthly Ministry of Christ</a:t>
            </a:r>
          </a:p>
          <a:p>
            <a:pPr lvl="0"/>
            <a:r>
              <a:rPr lang="en-US" dirty="0" smtClean="0">
                <a:solidFill>
                  <a:schemeClr val="tx1"/>
                </a:solidFill>
                <a:latin typeface="+mn-lt"/>
                <a:ea typeface="+mn-ea"/>
                <a:cs typeface="+mn-cs"/>
              </a:rPr>
              <a:t>The Passion of Christ</a:t>
            </a:r>
          </a:p>
          <a:p>
            <a:pPr lvl="0"/>
            <a:r>
              <a:rPr lang="en-US" dirty="0" smtClean="0">
                <a:solidFill>
                  <a:schemeClr val="tx1"/>
                </a:solidFill>
                <a:latin typeface="+mn-lt"/>
                <a:ea typeface="+mn-ea"/>
                <a:cs typeface="+mn-cs"/>
              </a:rPr>
              <a:t>The Resurrected and Ascension of Christ</a:t>
            </a:r>
          </a:p>
          <a:p>
            <a:pPr lvl="0"/>
            <a:r>
              <a:rPr lang="en-US" dirty="0" smtClean="0">
                <a:solidFill>
                  <a:schemeClr val="tx1"/>
                </a:solidFill>
                <a:latin typeface="+mn-lt"/>
                <a:ea typeface="+mn-ea"/>
                <a:cs typeface="+mn-cs"/>
              </a:rPr>
              <a:t>The Current Ministry of Christ</a:t>
            </a:r>
          </a:p>
          <a:p>
            <a:pPr lvl="0"/>
            <a:r>
              <a:rPr lang="en-US" dirty="0" smtClean="0">
                <a:solidFill>
                  <a:schemeClr val="tx1"/>
                </a:solidFill>
                <a:latin typeface="+mn-lt"/>
                <a:ea typeface="+mn-ea"/>
                <a:cs typeface="+mn-cs"/>
              </a:rPr>
              <a:t>The Future Return of Christ and Earthly Reign</a:t>
            </a:r>
          </a:p>
          <a:p>
            <a:pPr marL="0" lvl="0" indent="0">
              <a:buNone/>
            </a:pPr>
            <a:endParaRPr lang="en-US" dirty="0">
              <a:solidFill>
                <a:schemeClr val="tx1"/>
              </a:solidFill>
              <a:latin typeface="+mn-lt"/>
              <a:ea typeface="+mn-ea"/>
              <a:cs typeface="+mn-cs"/>
            </a:endParaRPr>
          </a:p>
        </p:txBody>
      </p:sp>
      <p:sp>
        <p:nvSpPr>
          <p:cNvPr id="6148" name="Footer Placeholder 1"/>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hangingPunct="1"/>
            <a:r>
              <a:rPr lang="en-US" sz="1400" smtClean="0">
                <a:solidFill>
                  <a:schemeClr val="tx2"/>
                </a:solidFill>
                <a:latin typeface="Arial" charset="0"/>
              </a:rPr>
              <a:t>The Biblical Studies Foundation</a:t>
            </a:r>
            <a:endParaRPr lang="en-US" sz="1400" dirty="0" smtClean="0">
              <a:solidFill>
                <a:schemeClr val="tx2"/>
              </a:solidFill>
              <a:latin typeface="Arial" charset="0"/>
            </a:endParaRPr>
          </a:p>
        </p:txBody>
      </p:sp>
    </p:spTree>
    <p:extLst>
      <p:ext uri="{BB962C8B-B14F-4D97-AF65-F5344CB8AC3E}">
        <p14:creationId xmlns:p14="http://schemas.microsoft.com/office/powerpoint/2010/main" val="74251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calcmode="lin" valueType="num">
                                      <p:cBhvr additive="base">
                                        <p:cTn id="37"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99">
                                            <p:txEl>
                                              <p:pRg st="7" end="7"/>
                                            </p:txEl>
                                          </p:spTgt>
                                        </p:tgtEl>
                                        <p:attrNameLst>
                                          <p:attrName>style.visibility</p:attrName>
                                        </p:attrNameLst>
                                      </p:cBhvr>
                                      <p:to>
                                        <p:strVal val="visible"/>
                                      </p:to>
                                    </p:set>
                                    <p:anim calcmode="lin" valueType="num">
                                      <p:cBhvr additive="base">
                                        <p:cTn id="43"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099">
                                            <p:txEl>
                                              <p:pRg st="8" end="8"/>
                                            </p:txEl>
                                          </p:spTgt>
                                        </p:tgtEl>
                                        <p:attrNameLst>
                                          <p:attrName>style.visibility</p:attrName>
                                        </p:attrNameLst>
                                      </p:cBhvr>
                                      <p:to>
                                        <p:strVal val="visible"/>
                                      </p:to>
                                    </p:set>
                                    <p:anim calcmode="lin" valueType="num">
                                      <p:cBhvr additive="base">
                                        <p:cTn id="49"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099">
                                            <p:txEl>
                                              <p:pRg st="9" end="9"/>
                                            </p:txEl>
                                          </p:spTgt>
                                        </p:tgtEl>
                                        <p:attrNameLst>
                                          <p:attrName>style.visibility</p:attrName>
                                        </p:attrNameLst>
                                      </p:cBhvr>
                                      <p:to>
                                        <p:strVal val="visible"/>
                                      </p:to>
                                    </p:set>
                                    <p:anim calcmode="lin" valueType="num">
                                      <p:cBhvr additive="base">
                                        <p:cTn id="55" dur="500" fill="hold"/>
                                        <p:tgtEl>
                                          <p:spTgt spid="409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0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099">
                                            <p:txEl>
                                              <p:pRg st="10" end="10"/>
                                            </p:txEl>
                                          </p:spTgt>
                                        </p:tgtEl>
                                        <p:attrNameLst>
                                          <p:attrName>style.visibility</p:attrName>
                                        </p:attrNameLst>
                                      </p:cBhvr>
                                      <p:to>
                                        <p:strVal val="visible"/>
                                      </p:to>
                                    </p:set>
                                    <p:anim calcmode="lin" valueType="num">
                                      <p:cBhvr additive="base">
                                        <p:cTn id="61" dur="500" fill="hold"/>
                                        <p:tgtEl>
                                          <p:spTgt spid="409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0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The Eternality and Preexistence of Christ</a:t>
            </a:r>
            <a:endParaRPr lang="en-US" b="1" dirty="0">
              <a:solidFill>
                <a:srgbClr val="7030A0"/>
              </a:solidFill>
            </a:endParaRPr>
          </a:p>
        </p:txBody>
      </p:sp>
      <p:sp>
        <p:nvSpPr>
          <p:cNvPr id="3" name="Content Placeholder 2"/>
          <p:cNvSpPr>
            <a:spLocks noGrp="1"/>
          </p:cNvSpPr>
          <p:nvPr>
            <p:ph idx="1"/>
          </p:nvPr>
        </p:nvSpPr>
        <p:spPr>
          <a:xfrm>
            <a:off x="152400" y="1600200"/>
            <a:ext cx="8991599" cy="4953000"/>
          </a:xfrm>
        </p:spPr>
        <p:txBody>
          <a:bodyPr/>
          <a:lstStyle/>
          <a:p>
            <a:r>
              <a:rPr lang="en-US" sz="3200" dirty="0" smtClean="0"/>
              <a:t>The eternality of the Messiah was stated as early as on the Old Testament verse of  Is 9:6: “For a child has been</a:t>
            </a:r>
            <a:r>
              <a:rPr lang="en-US" sz="3200" baseline="30000" dirty="0" smtClean="0"/>
              <a:t> </a:t>
            </a:r>
            <a:r>
              <a:rPr lang="en-US" sz="3200" dirty="0" smtClean="0"/>
              <a:t>born to us a son has been given to us. He shoulders responsibility and is called:</a:t>
            </a:r>
            <a:r>
              <a:rPr lang="en-US" sz="3200" baseline="30000" dirty="0" smtClean="0"/>
              <a:t> </a:t>
            </a:r>
            <a:r>
              <a:rPr lang="en-US" sz="3200" dirty="0" smtClean="0"/>
              <a:t> . . .,</a:t>
            </a:r>
            <a:r>
              <a:rPr lang="en-US" sz="3200" baseline="30000" dirty="0" smtClean="0"/>
              <a:t> </a:t>
            </a:r>
            <a:r>
              <a:rPr lang="en-US" sz="3200" dirty="0"/>
              <a:t> </a:t>
            </a:r>
            <a:r>
              <a:rPr lang="en-US" sz="3200" b="1" i="1" dirty="0" smtClean="0"/>
              <a:t>Everlasting Father</a:t>
            </a:r>
          </a:p>
          <a:p>
            <a:r>
              <a:rPr lang="en-US" sz="3200" dirty="0" smtClean="0"/>
              <a:t>John states, “In the beginning was the Word, and the Word was with God, and the Word was fully God. The Word was with God in the beginning . . . The Word became flesh (John 1:1-2, 14). </a:t>
            </a:r>
          </a:p>
          <a:p>
            <a:endParaRPr lang="en-US" sz="2000" dirty="0" smtClean="0"/>
          </a:p>
          <a:p>
            <a:endParaRPr lang="en-US"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649968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The Eternality and Preexistence of Christ</a:t>
            </a:r>
            <a:endParaRPr lang="en-US" b="1" dirty="0">
              <a:solidFill>
                <a:srgbClr val="7030A0"/>
              </a:solidFill>
            </a:endParaRPr>
          </a:p>
        </p:txBody>
      </p:sp>
      <p:sp>
        <p:nvSpPr>
          <p:cNvPr id="3" name="Content Placeholder 2"/>
          <p:cNvSpPr>
            <a:spLocks noGrp="1"/>
          </p:cNvSpPr>
          <p:nvPr>
            <p:ph idx="1"/>
          </p:nvPr>
        </p:nvSpPr>
        <p:spPr>
          <a:xfrm>
            <a:off x="152401" y="1600200"/>
            <a:ext cx="4800599" cy="4953000"/>
          </a:xfrm>
        </p:spPr>
        <p:txBody>
          <a:bodyPr/>
          <a:lstStyle/>
          <a:p>
            <a:r>
              <a:rPr lang="en-US" sz="2800" dirty="0" smtClean="0"/>
              <a:t>John the Baptist’s testimony even though he was older than Jesus:  </a:t>
            </a:r>
          </a:p>
          <a:p>
            <a:r>
              <a:rPr lang="en-US" dirty="0" smtClean="0"/>
              <a:t>On the next day John saw Jesus coming toward him and said, “Look, the Lamb of God who takes away the sin of the world! This is the one about whom I said, ‘After me comes a man who is greater than I am, because he existed before me.’ (John 1:29-30)</a:t>
            </a:r>
          </a:p>
          <a:p>
            <a:endParaRPr lang="en-US" dirty="0"/>
          </a:p>
        </p:txBody>
      </p:sp>
      <p:pic>
        <p:nvPicPr>
          <p:cNvPr id="77826" name="Picture 2" descr="http://liturgicalyear.files.wordpress.com/2012/01/john-the-baptist-points-to-je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23999"/>
            <a:ext cx="3947886" cy="48006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7668804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The Eternality and Preexistence of Christ</a:t>
            </a:r>
            <a:endParaRPr lang="en-US" b="1" dirty="0">
              <a:solidFill>
                <a:srgbClr val="7030A0"/>
              </a:solidFill>
            </a:endParaRPr>
          </a:p>
        </p:txBody>
      </p:sp>
      <p:sp>
        <p:nvSpPr>
          <p:cNvPr id="3" name="Content Placeholder 2"/>
          <p:cNvSpPr>
            <a:spLocks noGrp="1"/>
          </p:cNvSpPr>
          <p:nvPr>
            <p:ph idx="1"/>
          </p:nvPr>
        </p:nvSpPr>
        <p:spPr>
          <a:xfrm>
            <a:off x="152401" y="1600200"/>
            <a:ext cx="4571999" cy="4953000"/>
          </a:xfrm>
        </p:spPr>
        <p:txBody>
          <a:bodyPr/>
          <a:lstStyle/>
          <a:p>
            <a:r>
              <a:rPr lang="en-US" sz="2800" dirty="0" smtClean="0">
                <a:solidFill>
                  <a:srgbClr val="FF0000"/>
                </a:solidFill>
              </a:rPr>
              <a:t>Jesus’ testimony about Himself: </a:t>
            </a:r>
          </a:p>
          <a:p>
            <a:r>
              <a:rPr lang="en-US" sz="2800" dirty="0" smtClean="0"/>
              <a:t>The Judeans replied, “You are not yet fifty years old! Have you seen Abraham?” Jesus said to them, “I tell you the solemn truth, before Abraham came into existence, I am!” John 8:57-58.</a:t>
            </a:r>
          </a:p>
          <a:p>
            <a:endParaRPr lang="en-US" sz="2000" dirty="0" smtClean="0"/>
          </a:p>
          <a:p>
            <a:endParaRPr lang="en-US" dirty="0"/>
          </a:p>
        </p:txBody>
      </p:sp>
      <p:pic>
        <p:nvPicPr>
          <p:cNvPr id="79874" name="Picture 2" descr="http://3.bp.blogspot.com/_Cx5YSp-ghS8/THUNv9GoWfI/AAAAAAAAHiw/ur68E0_w6Do/s1600/tissot-the-pharisees-question-jesus-744x4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52600"/>
            <a:ext cx="4419600"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099411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Christ in the Old Testament</a:t>
            </a:r>
            <a:endParaRPr lang="en-US" b="1" dirty="0">
              <a:solidFill>
                <a:srgbClr val="7030A0"/>
              </a:solidFill>
            </a:endParaRPr>
          </a:p>
        </p:txBody>
      </p:sp>
      <p:sp>
        <p:nvSpPr>
          <p:cNvPr id="3" name="Content Placeholder 2"/>
          <p:cNvSpPr>
            <a:spLocks noGrp="1"/>
          </p:cNvSpPr>
          <p:nvPr>
            <p:ph idx="1"/>
          </p:nvPr>
        </p:nvSpPr>
        <p:spPr>
          <a:xfrm>
            <a:off x="0" y="1600200"/>
            <a:ext cx="9143999" cy="4525963"/>
          </a:xfrm>
        </p:spPr>
        <p:txBody>
          <a:bodyPr/>
          <a:lstStyle/>
          <a:p>
            <a:r>
              <a:rPr lang="en-US" sz="3600" dirty="0" smtClean="0">
                <a:solidFill>
                  <a:srgbClr val="FF0000"/>
                </a:solidFill>
              </a:rPr>
              <a:t>We should expect to find Christ in the Old Testament. </a:t>
            </a:r>
          </a:p>
          <a:p>
            <a:r>
              <a:rPr lang="en-US" sz="3600" dirty="0" smtClean="0"/>
              <a:t>Then he [Jesus] said to them, “These are my words that I spoke to you while I was still with you, that everything written about me in the law of Moses and the prophets and the psalms must be fulfilled”  (Luke 24:44).</a:t>
            </a:r>
            <a:endParaRPr lang="en-US" sz="3600"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970633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chri_0055_slide">
  <a:themeElements>
    <a:clrScheme name="Office Theme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CC66"/>
        </a:lt1>
        <a:dk2>
          <a:srgbClr val="000000"/>
        </a:dk2>
        <a:lt2>
          <a:srgbClr val="CCCCCC"/>
        </a:lt2>
        <a:accent1>
          <a:srgbClr val="A16B00"/>
        </a:accent1>
        <a:accent2>
          <a:srgbClr val="8C5E00"/>
        </a:accent2>
        <a:accent3>
          <a:srgbClr val="FFE2B8"/>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CC66"/>
        </a:lt1>
        <a:dk2>
          <a:srgbClr val="000000"/>
        </a:dk2>
        <a:lt2>
          <a:srgbClr val="CCCCCC"/>
        </a:lt2>
        <a:accent1>
          <a:srgbClr val="336580"/>
        </a:accent1>
        <a:accent2>
          <a:srgbClr val="7A5200"/>
        </a:accent2>
        <a:accent3>
          <a:srgbClr val="FFE2B8"/>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CC66"/>
        </a:lt1>
        <a:dk2>
          <a:srgbClr val="000000"/>
        </a:dk2>
        <a:lt2>
          <a:srgbClr val="CCCCCC"/>
        </a:lt2>
        <a:accent1>
          <a:srgbClr val="547A31"/>
        </a:accent1>
        <a:accent2>
          <a:srgbClr val="445187"/>
        </a:accent2>
        <a:accent3>
          <a:srgbClr val="FFE2B8"/>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A16B00"/>
        </a:accent1>
        <a:accent2>
          <a:srgbClr val="8C5E00"/>
        </a:accent2>
        <a:accent3>
          <a:srgbClr val="FFFFFF"/>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07113"/>
        </a:accent1>
        <a:accent2>
          <a:srgbClr val="994B08"/>
        </a:accent2>
        <a:accent3>
          <a:srgbClr val="FFFFFF"/>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8F8F8"/>
        </a:lt1>
        <a:dk2>
          <a:srgbClr val="000000"/>
        </a:dk2>
        <a:lt2>
          <a:srgbClr val="CCCCCC"/>
        </a:lt2>
        <a:accent1>
          <a:srgbClr val="336580"/>
        </a:accent1>
        <a:accent2>
          <a:srgbClr val="7A5200"/>
        </a:accent2>
        <a:accent3>
          <a:srgbClr val="FBFBFB"/>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47A31"/>
        </a:accent1>
        <a:accent2>
          <a:srgbClr val="445187"/>
        </a:accent2>
        <a:accent3>
          <a:srgbClr val="FFFFFF"/>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CC66"/>
        </a:lt1>
        <a:dk2>
          <a:srgbClr val="000000"/>
        </a:dk2>
        <a:lt2>
          <a:srgbClr val="CCCCCC"/>
        </a:lt2>
        <a:accent1>
          <a:srgbClr val="A16B00"/>
        </a:accent1>
        <a:accent2>
          <a:srgbClr val="8C5E00"/>
        </a:accent2>
        <a:accent3>
          <a:srgbClr val="FFE2B8"/>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66"/>
        </a:lt1>
        <a:dk2>
          <a:srgbClr val="000000"/>
        </a:dk2>
        <a:lt2>
          <a:srgbClr val="CCCCCC"/>
        </a:lt2>
        <a:accent1>
          <a:srgbClr val="336580"/>
        </a:accent1>
        <a:accent2>
          <a:srgbClr val="7A5200"/>
        </a:accent2>
        <a:accent3>
          <a:srgbClr val="FFE2B8"/>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66"/>
        </a:lt1>
        <a:dk2>
          <a:srgbClr val="000000"/>
        </a:dk2>
        <a:lt2>
          <a:srgbClr val="CCCCCC"/>
        </a:lt2>
        <a:accent1>
          <a:srgbClr val="547A31"/>
        </a:accent1>
        <a:accent2>
          <a:srgbClr val="445187"/>
        </a:accent2>
        <a:accent3>
          <a:srgbClr val="FFE2B8"/>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16B00"/>
        </a:accent1>
        <a:accent2>
          <a:srgbClr val="8C5E00"/>
        </a:accent2>
        <a:accent3>
          <a:srgbClr val="FFFFFF"/>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07113"/>
        </a:accent1>
        <a:accent2>
          <a:srgbClr val="994B08"/>
        </a:accent2>
        <a:accent3>
          <a:srgbClr val="FFFFFF"/>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8F8F8"/>
        </a:lt1>
        <a:dk2>
          <a:srgbClr val="000000"/>
        </a:dk2>
        <a:lt2>
          <a:srgbClr val="CCCCCC"/>
        </a:lt2>
        <a:accent1>
          <a:srgbClr val="336580"/>
        </a:accent1>
        <a:accent2>
          <a:srgbClr val="7A5200"/>
        </a:accent2>
        <a:accent3>
          <a:srgbClr val="FBFBFB"/>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47A31"/>
        </a:accent1>
        <a:accent2>
          <a:srgbClr val="445187"/>
        </a:accent2>
        <a:accent3>
          <a:srgbClr val="FFFFFF"/>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chri_0055_slide</Template>
  <TotalTime>2565</TotalTime>
  <Words>2656</Words>
  <Application>Microsoft Office PowerPoint</Application>
  <PresentationFormat>On-screen Show (4:3)</PresentationFormat>
  <Paragraphs>242</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chri_0055_slide</vt:lpstr>
      <vt:lpstr>1_Default Design</vt:lpstr>
      <vt:lpstr>Study of Christ</vt:lpstr>
      <vt:lpstr>Copyright Notice</vt:lpstr>
      <vt:lpstr>Who is Jesus? </vt:lpstr>
      <vt:lpstr>C. S. Lewis</vt:lpstr>
      <vt:lpstr>Overview of Lesson</vt:lpstr>
      <vt:lpstr>The Eternality and Preexistence of Christ</vt:lpstr>
      <vt:lpstr>The Eternality and Preexistence of Christ</vt:lpstr>
      <vt:lpstr>The Eternality and Preexistence of Christ</vt:lpstr>
      <vt:lpstr>Christ in the Old Testament</vt:lpstr>
      <vt:lpstr>Christ in the Old Testament</vt:lpstr>
      <vt:lpstr>Christ in the Old Testament</vt:lpstr>
      <vt:lpstr>The Incarnation of Christ</vt:lpstr>
      <vt:lpstr>The Humanity of Christ</vt:lpstr>
      <vt:lpstr>The Deity of Christ</vt:lpstr>
      <vt:lpstr>Hypostatic Union</vt:lpstr>
      <vt:lpstr>Martin Luther</vt:lpstr>
      <vt:lpstr>The Roles of Jesus</vt:lpstr>
      <vt:lpstr>The Passion of Christ</vt:lpstr>
      <vt:lpstr>The Passion of Christ</vt:lpstr>
      <vt:lpstr>The Passion of Christ</vt:lpstr>
      <vt:lpstr>The Passion of Christ</vt:lpstr>
      <vt:lpstr>The Passion of Christ</vt:lpstr>
      <vt:lpstr>The Passion of Christ</vt:lpstr>
      <vt:lpstr>The Passion of Christ</vt:lpstr>
      <vt:lpstr>Jesus’ Seven Last Words on the Cross</vt:lpstr>
      <vt:lpstr>The Resurrection of  Christ</vt:lpstr>
      <vt:lpstr>The Ascension of  Christ</vt:lpstr>
      <vt:lpstr>The Current Ministry of Christ</vt:lpstr>
      <vt:lpstr>Second Coming of Jesus Christ</vt:lpstr>
      <vt:lpstr>Second Coming of Jesus Christ</vt:lpstr>
      <vt:lpstr>The Future Rule Jesus on Earth</vt:lpstr>
      <vt:lpstr>Some of the Names of Jesus</vt:lpstr>
      <vt:lpstr>I Saw One Hanging on the Tree by John Newton</vt:lpstr>
      <vt:lpstr>Discussion Questions</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Christ</dc:title>
  <dc:creator>James</dc:creator>
  <cp:lastModifiedBy>James</cp:lastModifiedBy>
  <cp:revision>91</cp:revision>
  <dcterms:created xsi:type="dcterms:W3CDTF">2012-09-11T19:00:23Z</dcterms:created>
  <dcterms:modified xsi:type="dcterms:W3CDTF">2013-10-31T20:40:29Z</dcterms:modified>
</cp:coreProperties>
</file>