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0" r:id="rId2"/>
  </p:sldMasterIdLst>
  <p:notesMasterIdLst>
    <p:notesMasterId r:id="rId32"/>
  </p:notesMasterIdLst>
  <p:sldIdLst>
    <p:sldId id="256" r:id="rId3"/>
    <p:sldId id="292" r:id="rId4"/>
    <p:sldId id="289" r:id="rId5"/>
    <p:sldId id="259" r:id="rId6"/>
    <p:sldId id="260" r:id="rId7"/>
    <p:sldId id="261" r:id="rId8"/>
    <p:sldId id="268" r:id="rId9"/>
    <p:sldId id="267" r:id="rId10"/>
    <p:sldId id="269" r:id="rId11"/>
    <p:sldId id="262" r:id="rId12"/>
    <p:sldId id="272" r:id="rId13"/>
    <p:sldId id="274" r:id="rId14"/>
    <p:sldId id="273" r:id="rId15"/>
    <p:sldId id="275" r:id="rId16"/>
    <p:sldId id="279" r:id="rId17"/>
    <p:sldId id="285" r:id="rId18"/>
    <p:sldId id="287" r:id="rId19"/>
    <p:sldId id="284" r:id="rId20"/>
    <p:sldId id="286" r:id="rId21"/>
    <p:sldId id="278" r:id="rId22"/>
    <p:sldId id="282" r:id="rId23"/>
    <p:sldId id="281" r:id="rId24"/>
    <p:sldId id="271" r:id="rId25"/>
    <p:sldId id="288" r:id="rId26"/>
    <p:sldId id="290" r:id="rId27"/>
    <p:sldId id="291" r:id="rId28"/>
    <p:sldId id="266" r:id="rId29"/>
    <p:sldId id="264" r:id="rId30"/>
    <p:sldId id="265"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p:scale>
          <a:sx n="66" d="100"/>
          <a:sy n="66" d="100"/>
        </p:scale>
        <p:origin x="-1506" y="-456"/>
      </p:cViewPr>
      <p:guideLst>
        <p:guide orient="horz" pos="2160"/>
        <p:guide pos="2880"/>
      </p:guideLst>
    </p:cSldViewPr>
  </p:slideViewPr>
  <p:notesTextViewPr>
    <p:cViewPr>
      <p:scale>
        <a:sx n="1" d="1"/>
        <a:sy n="1" d="1"/>
      </p:scale>
      <p:origin x="0" y="0"/>
    </p:cViewPr>
  </p:notesTextViewPr>
  <p:sorterViewPr>
    <p:cViewPr>
      <p:scale>
        <a:sx n="100" d="100"/>
        <a:sy n="100" d="100"/>
      </p:scale>
      <p:origin x="0" y="24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CD1F8A0-2F19-488E-9BF3-496136D6874F}" type="slidenum">
              <a:rPr lang="en-US"/>
              <a:pPr/>
              <a:t>‹#›</a:t>
            </a:fld>
            <a:endParaRPr lang="en-US"/>
          </a:p>
        </p:txBody>
      </p:sp>
    </p:spTree>
    <p:extLst>
      <p:ext uri="{BB962C8B-B14F-4D97-AF65-F5344CB8AC3E}">
        <p14:creationId xmlns:p14="http://schemas.microsoft.com/office/powerpoint/2010/main" val="24184114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r>
              <a:rPr lang="en-US" smtClean="0"/>
              <a:t>The Biblical Studies Foundation</a:t>
            </a:r>
            <a:endParaRPr lang="en-US"/>
          </a:p>
        </p:txBody>
      </p:sp>
      <p:sp>
        <p:nvSpPr>
          <p:cNvPr id="22534" name="Rectangle 6"/>
          <p:cNvSpPr>
            <a:spLocks noGrp="1" noChangeArrowheads="1"/>
          </p:cNvSpPr>
          <p:nvPr>
            <p:ph type="sldNum" sz="quarter" idx="4"/>
          </p:nvPr>
        </p:nvSpPr>
        <p:spPr/>
        <p:txBody>
          <a:bodyPr/>
          <a:lstStyle>
            <a:lvl1pPr>
              <a:defRPr/>
            </a:lvl1pPr>
          </a:lstStyle>
          <a:p>
            <a:fld id="{6F404A61-FC02-4F04-88A9-02BDBCA23D0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CD228D05-9683-4B11-871F-E9073AD4CB5C}" type="slidenum">
              <a:rPr lang="en-US"/>
              <a:pPr/>
              <a:t>‹#›</a:t>
            </a:fld>
            <a:endParaRPr lang="en-US"/>
          </a:p>
        </p:txBody>
      </p:sp>
    </p:spTree>
    <p:extLst>
      <p:ext uri="{BB962C8B-B14F-4D97-AF65-F5344CB8AC3E}">
        <p14:creationId xmlns:p14="http://schemas.microsoft.com/office/powerpoint/2010/main" val="335433802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ED5CD90F-DBC0-4767-9E58-B93ECED59115}" type="slidenum">
              <a:rPr lang="en-US"/>
              <a:pPr/>
              <a:t>‹#›</a:t>
            </a:fld>
            <a:endParaRPr lang="en-US"/>
          </a:p>
        </p:txBody>
      </p:sp>
    </p:spTree>
    <p:extLst>
      <p:ext uri="{BB962C8B-B14F-4D97-AF65-F5344CB8AC3E}">
        <p14:creationId xmlns:p14="http://schemas.microsoft.com/office/powerpoint/2010/main" val="15000056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noProof="0" smtClean="0"/>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noProof="0" smtClean="0"/>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r>
              <a:rPr lang="en-US" smtClean="0"/>
              <a:t>The Biblical Studies Foundation</a:t>
            </a:r>
            <a:endParaRPr lang="en-US"/>
          </a:p>
        </p:txBody>
      </p:sp>
      <p:sp>
        <p:nvSpPr>
          <p:cNvPr id="29703" name="Rectangle 7"/>
          <p:cNvSpPr>
            <a:spLocks noGrp="1" noChangeArrowheads="1"/>
          </p:cNvSpPr>
          <p:nvPr>
            <p:ph type="sldNum" sz="quarter" idx="4"/>
          </p:nvPr>
        </p:nvSpPr>
        <p:spPr/>
        <p:txBody>
          <a:bodyPr/>
          <a:lstStyle>
            <a:lvl1pPr>
              <a:defRPr/>
            </a:lvl1pPr>
          </a:lstStyle>
          <a:p>
            <a:fld id="{CD5861FD-B7D1-4C21-9680-02DEC54E4483}" type="slidenum">
              <a:rPr lang="en-US"/>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096812F9-9FB9-4FE6-B695-BB64C7E5DD6A}" type="slidenum">
              <a:rPr lang="en-US"/>
              <a:pPr/>
              <a:t>‹#›</a:t>
            </a:fld>
            <a:endParaRPr lang="en-US"/>
          </a:p>
        </p:txBody>
      </p:sp>
    </p:spTree>
    <p:extLst>
      <p:ext uri="{BB962C8B-B14F-4D97-AF65-F5344CB8AC3E}">
        <p14:creationId xmlns:p14="http://schemas.microsoft.com/office/powerpoint/2010/main" val="247980144"/>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80DE7EC5-EE43-4751-8789-C1320176184D}" type="slidenum">
              <a:rPr lang="en-US"/>
              <a:pPr/>
              <a:t>‹#›</a:t>
            </a:fld>
            <a:endParaRPr lang="en-US"/>
          </a:p>
        </p:txBody>
      </p:sp>
    </p:spTree>
    <p:extLst>
      <p:ext uri="{BB962C8B-B14F-4D97-AF65-F5344CB8AC3E}">
        <p14:creationId xmlns:p14="http://schemas.microsoft.com/office/powerpoint/2010/main" val="208166839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FF87FDF0-3135-4599-A2BE-4627F6F370AD}" type="slidenum">
              <a:rPr lang="en-US"/>
              <a:pPr/>
              <a:t>‹#›</a:t>
            </a:fld>
            <a:endParaRPr lang="en-US"/>
          </a:p>
        </p:txBody>
      </p:sp>
    </p:spTree>
    <p:extLst>
      <p:ext uri="{BB962C8B-B14F-4D97-AF65-F5344CB8AC3E}">
        <p14:creationId xmlns:p14="http://schemas.microsoft.com/office/powerpoint/2010/main" val="318298554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The Biblical Studies Foundation</a:t>
            </a:r>
            <a:endParaRPr lang="en-US"/>
          </a:p>
        </p:txBody>
      </p:sp>
      <p:sp>
        <p:nvSpPr>
          <p:cNvPr id="9" name="Slide Number Placeholder 8"/>
          <p:cNvSpPr>
            <a:spLocks noGrp="1"/>
          </p:cNvSpPr>
          <p:nvPr>
            <p:ph type="sldNum" sz="quarter" idx="12"/>
          </p:nvPr>
        </p:nvSpPr>
        <p:spPr/>
        <p:txBody>
          <a:bodyPr/>
          <a:lstStyle>
            <a:lvl1pPr>
              <a:defRPr/>
            </a:lvl1pPr>
          </a:lstStyle>
          <a:p>
            <a:fld id="{CE5F56EE-CB1F-4938-83E3-9888E9FF6103}" type="slidenum">
              <a:rPr lang="en-US"/>
              <a:pPr/>
              <a:t>‹#›</a:t>
            </a:fld>
            <a:endParaRPr lang="en-US"/>
          </a:p>
        </p:txBody>
      </p:sp>
    </p:spTree>
    <p:extLst>
      <p:ext uri="{BB962C8B-B14F-4D97-AF65-F5344CB8AC3E}">
        <p14:creationId xmlns:p14="http://schemas.microsoft.com/office/powerpoint/2010/main" val="169601332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The Biblical Studies Foundation</a:t>
            </a:r>
            <a:endParaRPr lang="en-US"/>
          </a:p>
        </p:txBody>
      </p:sp>
      <p:sp>
        <p:nvSpPr>
          <p:cNvPr id="5" name="Slide Number Placeholder 4"/>
          <p:cNvSpPr>
            <a:spLocks noGrp="1"/>
          </p:cNvSpPr>
          <p:nvPr>
            <p:ph type="sldNum" sz="quarter" idx="12"/>
          </p:nvPr>
        </p:nvSpPr>
        <p:spPr/>
        <p:txBody>
          <a:bodyPr/>
          <a:lstStyle>
            <a:lvl1pPr>
              <a:defRPr/>
            </a:lvl1pPr>
          </a:lstStyle>
          <a:p>
            <a:fld id="{3B83EDE0-2574-469D-9017-5D8C0BC95E31}" type="slidenum">
              <a:rPr lang="en-US"/>
              <a:pPr/>
              <a:t>‹#›</a:t>
            </a:fld>
            <a:endParaRPr lang="en-US"/>
          </a:p>
        </p:txBody>
      </p:sp>
    </p:spTree>
    <p:extLst>
      <p:ext uri="{BB962C8B-B14F-4D97-AF65-F5344CB8AC3E}">
        <p14:creationId xmlns:p14="http://schemas.microsoft.com/office/powerpoint/2010/main" val="3771816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The Biblical Studies Foundation</a:t>
            </a:r>
            <a:endParaRPr lang="en-US"/>
          </a:p>
        </p:txBody>
      </p:sp>
      <p:sp>
        <p:nvSpPr>
          <p:cNvPr id="4" name="Slide Number Placeholder 3"/>
          <p:cNvSpPr>
            <a:spLocks noGrp="1"/>
          </p:cNvSpPr>
          <p:nvPr>
            <p:ph type="sldNum" sz="quarter" idx="12"/>
          </p:nvPr>
        </p:nvSpPr>
        <p:spPr/>
        <p:txBody>
          <a:bodyPr/>
          <a:lstStyle>
            <a:lvl1pPr>
              <a:defRPr/>
            </a:lvl1pPr>
          </a:lstStyle>
          <a:p>
            <a:fld id="{2DB5D209-7A9F-49FF-816C-015AC59575BB}" type="slidenum">
              <a:rPr lang="en-US"/>
              <a:pPr/>
              <a:t>‹#›</a:t>
            </a:fld>
            <a:endParaRPr lang="en-US"/>
          </a:p>
        </p:txBody>
      </p:sp>
    </p:spTree>
    <p:extLst>
      <p:ext uri="{BB962C8B-B14F-4D97-AF65-F5344CB8AC3E}">
        <p14:creationId xmlns:p14="http://schemas.microsoft.com/office/powerpoint/2010/main" val="81722477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4770DF70-BA02-4959-BD08-D6EA05AFA28D}" type="slidenum">
              <a:rPr lang="en-US"/>
              <a:pPr/>
              <a:t>‹#›</a:t>
            </a:fld>
            <a:endParaRPr lang="en-US"/>
          </a:p>
        </p:txBody>
      </p:sp>
    </p:spTree>
    <p:extLst>
      <p:ext uri="{BB962C8B-B14F-4D97-AF65-F5344CB8AC3E}">
        <p14:creationId xmlns:p14="http://schemas.microsoft.com/office/powerpoint/2010/main" val="175182464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5B921A10-68EB-4AFC-AEE5-5E1995629419}" type="slidenum">
              <a:rPr lang="en-US"/>
              <a:pPr/>
              <a:t>‹#›</a:t>
            </a:fld>
            <a:endParaRPr lang="en-US"/>
          </a:p>
        </p:txBody>
      </p:sp>
    </p:spTree>
    <p:extLst>
      <p:ext uri="{BB962C8B-B14F-4D97-AF65-F5344CB8AC3E}">
        <p14:creationId xmlns:p14="http://schemas.microsoft.com/office/powerpoint/2010/main" val="217861857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C8460B83-E086-4F82-9D56-C22CE1F2E61A}" type="slidenum">
              <a:rPr lang="en-US"/>
              <a:pPr/>
              <a:t>‹#›</a:t>
            </a:fld>
            <a:endParaRPr lang="en-US"/>
          </a:p>
        </p:txBody>
      </p:sp>
    </p:spTree>
    <p:extLst>
      <p:ext uri="{BB962C8B-B14F-4D97-AF65-F5344CB8AC3E}">
        <p14:creationId xmlns:p14="http://schemas.microsoft.com/office/powerpoint/2010/main" val="139284332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DCEFA8EC-1944-4E58-9956-136959315516}" type="slidenum">
              <a:rPr lang="en-US"/>
              <a:pPr/>
              <a:t>‹#›</a:t>
            </a:fld>
            <a:endParaRPr lang="en-US"/>
          </a:p>
        </p:txBody>
      </p:sp>
    </p:spTree>
    <p:extLst>
      <p:ext uri="{BB962C8B-B14F-4D97-AF65-F5344CB8AC3E}">
        <p14:creationId xmlns:p14="http://schemas.microsoft.com/office/powerpoint/2010/main" val="31078148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C8287A95-C7A4-44F0-B8DC-26C0032F56EA}" type="slidenum">
              <a:rPr lang="en-US"/>
              <a:pPr/>
              <a:t>‹#›</a:t>
            </a:fld>
            <a:endParaRPr lang="en-US"/>
          </a:p>
        </p:txBody>
      </p:sp>
    </p:spTree>
    <p:extLst>
      <p:ext uri="{BB962C8B-B14F-4D97-AF65-F5344CB8AC3E}">
        <p14:creationId xmlns:p14="http://schemas.microsoft.com/office/powerpoint/2010/main" val="15064244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The Biblical Studies Foundation</a:t>
            </a:r>
            <a:endParaRPr lang="en-US"/>
          </a:p>
        </p:txBody>
      </p:sp>
      <p:sp>
        <p:nvSpPr>
          <p:cNvPr id="6" name="Slide Number Placeholder 5"/>
          <p:cNvSpPr>
            <a:spLocks noGrp="1"/>
          </p:cNvSpPr>
          <p:nvPr>
            <p:ph type="sldNum" sz="quarter" idx="12"/>
          </p:nvPr>
        </p:nvSpPr>
        <p:spPr/>
        <p:txBody>
          <a:bodyPr/>
          <a:lstStyle>
            <a:lvl1pPr>
              <a:defRPr/>
            </a:lvl1pPr>
          </a:lstStyle>
          <a:p>
            <a:fld id="{D02BC1C3-E74D-4715-9EED-C483FB854556}" type="slidenum">
              <a:rPr lang="en-US"/>
              <a:pPr/>
              <a:t>‹#›</a:t>
            </a:fld>
            <a:endParaRPr lang="en-US"/>
          </a:p>
        </p:txBody>
      </p:sp>
    </p:spTree>
    <p:extLst>
      <p:ext uri="{BB962C8B-B14F-4D97-AF65-F5344CB8AC3E}">
        <p14:creationId xmlns:p14="http://schemas.microsoft.com/office/powerpoint/2010/main" val="11998473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2EDC4605-3594-4AD5-97B1-4C2A0089385F}" type="slidenum">
              <a:rPr lang="en-US"/>
              <a:pPr/>
              <a:t>‹#›</a:t>
            </a:fld>
            <a:endParaRPr lang="en-US"/>
          </a:p>
        </p:txBody>
      </p:sp>
    </p:spTree>
    <p:extLst>
      <p:ext uri="{BB962C8B-B14F-4D97-AF65-F5344CB8AC3E}">
        <p14:creationId xmlns:p14="http://schemas.microsoft.com/office/powerpoint/2010/main" val="22068920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The Biblical Studies Foundation</a:t>
            </a:r>
            <a:endParaRPr lang="en-US"/>
          </a:p>
        </p:txBody>
      </p:sp>
      <p:sp>
        <p:nvSpPr>
          <p:cNvPr id="9" name="Slide Number Placeholder 8"/>
          <p:cNvSpPr>
            <a:spLocks noGrp="1"/>
          </p:cNvSpPr>
          <p:nvPr>
            <p:ph type="sldNum" sz="quarter" idx="12"/>
          </p:nvPr>
        </p:nvSpPr>
        <p:spPr/>
        <p:txBody>
          <a:bodyPr/>
          <a:lstStyle>
            <a:lvl1pPr>
              <a:defRPr/>
            </a:lvl1pPr>
          </a:lstStyle>
          <a:p>
            <a:fld id="{18F0F5B1-69E2-429D-BD62-88C4902C771F}" type="slidenum">
              <a:rPr lang="en-US"/>
              <a:pPr/>
              <a:t>‹#›</a:t>
            </a:fld>
            <a:endParaRPr lang="en-US"/>
          </a:p>
        </p:txBody>
      </p:sp>
    </p:spTree>
    <p:extLst>
      <p:ext uri="{BB962C8B-B14F-4D97-AF65-F5344CB8AC3E}">
        <p14:creationId xmlns:p14="http://schemas.microsoft.com/office/powerpoint/2010/main" val="27633883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The Biblical Studies Foundation</a:t>
            </a:r>
            <a:endParaRPr lang="en-US"/>
          </a:p>
        </p:txBody>
      </p:sp>
      <p:sp>
        <p:nvSpPr>
          <p:cNvPr id="5" name="Slide Number Placeholder 4"/>
          <p:cNvSpPr>
            <a:spLocks noGrp="1"/>
          </p:cNvSpPr>
          <p:nvPr>
            <p:ph type="sldNum" sz="quarter" idx="12"/>
          </p:nvPr>
        </p:nvSpPr>
        <p:spPr/>
        <p:txBody>
          <a:bodyPr/>
          <a:lstStyle>
            <a:lvl1pPr>
              <a:defRPr/>
            </a:lvl1pPr>
          </a:lstStyle>
          <a:p>
            <a:fld id="{A8734425-964C-415E-99C2-A007539E5EDF}" type="slidenum">
              <a:rPr lang="en-US"/>
              <a:pPr/>
              <a:t>‹#›</a:t>
            </a:fld>
            <a:endParaRPr lang="en-US"/>
          </a:p>
        </p:txBody>
      </p:sp>
    </p:spTree>
    <p:extLst>
      <p:ext uri="{BB962C8B-B14F-4D97-AF65-F5344CB8AC3E}">
        <p14:creationId xmlns:p14="http://schemas.microsoft.com/office/powerpoint/2010/main" val="165966803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The Biblical Studies Foundation</a:t>
            </a:r>
            <a:endParaRPr lang="en-US"/>
          </a:p>
        </p:txBody>
      </p:sp>
      <p:sp>
        <p:nvSpPr>
          <p:cNvPr id="4" name="Slide Number Placeholder 3"/>
          <p:cNvSpPr>
            <a:spLocks noGrp="1"/>
          </p:cNvSpPr>
          <p:nvPr>
            <p:ph type="sldNum" sz="quarter" idx="12"/>
          </p:nvPr>
        </p:nvSpPr>
        <p:spPr/>
        <p:txBody>
          <a:bodyPr/>
          <a:lstStyle>
            <a:lvl1pPr>
              <a:defRPr/>
            </a:lvl1pPr>
          </a:lstStyle>
          <a:p>
            <a:fld id="{C7C58000-12FE-47A6-BE7E-A222D0F91230}" type="slidenum">
              <a:rPr lang="en-US"/>
              <a:pPr/>
              <a:t>‹#›</a:t>
            </a:fld>
            <a:endParaRPr lang="en-US"/>
          </a:p>
        </p:txBody>
      </p:sp>
    </p:spTree>
    <p:extLst>
      <p:ext uri="{BB962C8B-B14F-4D97-AF65-F5344CB8AC3E}">
        <p14:creationId xmlns:p14="http://schemas.microsoft.com/office/powerpoint/2010/main" val="287486021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E34CEBC9-5B75-47D8-B7B0-ADA9813C309F}" type="slidenum">
              <a:rPr lang="en-US"/>
              <a:pPr/>
              <a:t>‹#›</a:t>
            </a:fld>
            <a:endParaRPr lang="en-US"/>
          </a:p>
        </p:txBody>
      </p:sp>
    </p:spTree>
    <p:extLst>
      <p:ext uri="{BB962C8B-B14F-4D97-AF65-F5344CB8AC3E}">
        <p14:creationId xmlns:p14="http://schemas.microsoft.com/office/powerpoint/2010/main" val="147516700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The Biblical Studies Foundation</a:t>
            </a:r>
            <a:endParaRPr lang="en-US"/>
          </a:p>
        </p:txBody>
      </p:sp>
      <p:sp>
        <p:nvSpPr>
          <p:cNvPr id="7" name="Slide Number Placeholder 6"/>
          <p:cNvSpPr>
            <a:spLocks noGrp="1"/>
          </p:cNvSpPr>
          <p:nvPr>
            <p:ph type="sldNum" sz="quarter" idx="12"/>
          </p:nvPr>
        </p:nvSpPr>
        <p:spPr/>
        <p:txBody>
          <a:bodyPr/>
          <a:lstStyle>
            <a:lvl1pPr>
              <a:defRPr/>
            </a:lvl1pPr>
          </a:lstStyle>
          <a:p>
            <a:fld id="{EF09227A-0F70-459A-82AF-B9547B0FB484}" type="slidenum">
              <a:rPr lang="en-US"/>
              <a:pPr/>
              <a:t>‹#›</a:t>
            </a:fld>
            <a:endParaRPr lang="en-US"/>
          </a:p>
        </p:txBody>
      </p:sp>
    </p:spTree>
    <p:extLst>
      <p:ext uri="{BB962C8B-B14F-4D97-AF65-F5344CB8AC3E}">
        <p14:creationId xmlns:p14="http://schemas.microsoft.com/office/powerpoint/2010/main" val="217420191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The Biblical Studies Foundation</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BA0C50-62A0-4AAD-B62D-B47D0BCDF9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sldNum="0" hdr="0" dt="0"/>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smtClean="0"/>
              <a:t>The Biblical Studies Foundation</a:t>
            </a:r>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0636683-03F4-4126-AF5B-6322C2FCB2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sldNum="0" hdr="0" dt="0"/>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s://net.bible.or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2701925" y="2130425"/>
            <a:ext cx="5554971" cy="1470025"/>
          </a:xfrm>
        </p:spPr>
        <p:txBody>
          <a:bodyPr/>
          <a:lstStyle/>
          <a:p>
            <a:r>
              <a:rPr lang="en-US" dirty="0" smtClean="0"/>
              <a:t>Study </a:t>
            </a:r>
            <a:r>
              <a:rPr lang="en-US" dirty="0" smtClean="0"/>
              <a:t>of the Holy </a:t>
            </a:r>
            <a:r>
              <a:rPr lang="en-US" dirty="0" smtClean="0"/>
              <a:t>Spirit</a:t>
            </a:r>
            <a:endParaRPr lang="en-US" dirty="0"/>
          </a:p>
        </p:txBody>
      </p:sp>
      <p:sp>
        <p:nvSpPr>
          <p:cNvPr id="50179" name="Rectangle 3"/>
          <p:cNvSpPr>
            <a:spLocks noGrp="1" noChangeArrowheads="1"/>
          </p:cNvSpPr>
          <p:nvPr>
            <p:ph type="subTitle" idx="1"/>
          </p:nvPr>
        </p:nvSpPr>
        <p:spPr>
          <a:xfrm>
            <a:off x="2104571" y="3886200"/>
            <a:ext cx="5893017" cy="1752600"/>
          </a:xfrm>
        </p:spPr>
        <p:txBody>
          <a:bodyPr/>
          <a:lstStyle/>
          <a:p>
            <a:pPr>
              <a:defRPr/>
            </a:pPr>
            <a:r>
              <a:rPr lang="en-US" b="1" dirty="0" smtClean="0">
                <a:solidFill>
                  <a:srgbClr val="002060"/>
                </a:solidFill>
                <a:latin typeface="Arial" charset="0"/>
                <a:cs typeface="Arial" charset="0"/>
              </a:rPr>
              <a:t>Core Faith Lesson 8</a:t>
            </a:r>
            <a:endParaRPr lang="en-US" b="1" dirty="0">
              <a:solidFill>
                <a:srgbClr val="002060"/>
              </a:solidFill>
              <a:latin typeface="Arial" charset="0"/>
              <a:cs typeface="Arial" charset="0"/>
            </a:endParaRPr>
          </a:p>
          <a:p>
            <a:pPr>
              <a:defRPr/>
            </a:pPr>
            <a:r>
              <a:rPr lang="en-US" b="1" dirty="0" smtClean="0">
                <a:solidFill>
                  <a:srgbClr val="002060"/>
                </a:solidFill>
                <a:latin typeface="Arial" charset="0"/>
                <a:cs typeface="Arial" charset="0"/>
              </a:rPr>
              <a:t>James </a:t>
            </a:r>
            <a:r>
              <a:rPr lang="en-US" b="1" dirty="0">
                <a:solidFill>
                  <a:srgbClr val="002060"/>
                </a:solidFill>
                <a:latin typeface="Arial" charset="0"/>
                <a:cs typeface="Arial" charset="0"/>
              </a:rPr>
              <a:t>F. Davis, PhD</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0629" y="274638"/>
            <a:ext cx="9405258" cy="1143000"/>
          </a:xfrm>
        </p:spPr>
        <p:txBody>
          <a:bodyPr/>
          <a:lstStyle/>
          <a:p>
            <a:pPr algn="ctr"/>
            <a:r>
              <a:rPr lang="en-US" sz="3600" b="1" dirty="0" smtClean="0">
                <a:solidFill>
                  <a:srgbClr val="0070C0"/>
                </a:solidFill>
              </a:rPr>
              <a:t>The </a:t>
            </a:r>
            <a:r>
              <a:rPr lang="en-US" sz="3600" b="1" dirty="0" err="1" smtClean="0">
                <a:solidFill>
                  <a:srgbClr val="0070C0"/>
                </a:solidFill>
              </a:rPr>
              <a:t>Preconversion</a:t>
            </a:r>
            <a:r>
              <a:rPr lang="en-US" sz="3600" b="1" dirty="0" smtClean="0">
                <a:solidFill>
                  <a:srgbClr val="0070C0"/>
                </a:solidFill>
              </a:rPr>
              <a:t>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Convicting of Sin and Truth</a:t>
            </a:r>
          </a:p>
          <a:p>
            <a:pPr lvl="1"/>
            <a:r>
              <a:rPr lang="en-US" sz="2800" dirty="0" smtClean="0"/>
              <a:t>And He (The Helper = Holy Spirit), </a:t>
            </a:r>
            <a:r>
              <a:rPr lang="en-US" sz="2800" dirty="0"/>
              <a:t>when He comes, will convict the world concerning sin and righteousness and judgment</a:t>
            </a:r>
            <a:r>
              <a:rPr lang="en-US" sz="2800" dirty="0" smtClean="0"/>
              <a:t>; </a:t>
            </a:r>
            <a:r>
              <a:rPr lang="en-US" sz="2800" dirty="0"/>
              <a:t>concerning sin, because they do not believe in Me; </a:t>
            </a:r>
            <a:r>
              <a:rPr lang="en-US" sz="2800" dirty="0" smtClean="0"/>
              <a:t>and </a:t>
            </a:r>
            <a:r>
              <a:rPr lang="en-US" sz="2800" dirty="0"/>
              <a:t>concerning righteousness, because I go to the Father and you no longer see Me</a:t>
            </a:r>
            <a:r>
              <a:rPr lang="en-US" sz="2800" dirty="0" smtClean="0"/>
              <a:t>; </a:t>
            </a:r>
            <a:r>
              <a:rPr lang="en-US" sz="2800" dirty="0"/>
              <a:t>and concerning judgment, because the ruler of this world has been </a:t>
            </a:r>
            <a:r>
              <a:rPr lang="en-US" sz="2800" dirty="0" smtClean="0"/>
              <a:t>judged (NASB; John 16:8-10).</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0999131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274638"/>
            <a:ext cx="8682038" cy="1143000"/>
          </a:xfrm>
        </p:spPr>
        <p:txBody>
          <a:bodyPr/>
          <a:lstStyle/>
          <a:p>
            <a:pPr algn="ctr"/>
            <a:r>
              <a:rPr lang="en-US" sz="3600" b="1" dirty="0" smtClean="0">
                <a:solidFill>
                  <a:srgbClr val="0070C0"/>
                </a:solidFill>
              </a:rPr>
              <a:t>The Conversion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Regeneration:</a:t>
            </a:r>
          </a:p>
          <a:p>
            <a:pPr lvl="1"/>
            <a:r>
              <a:rPr lang="en-US" sz="2800" dirty="0" smtClean="0"/>
              <a:t>He [God] </a:t>
            </a:r>
            <a:r>
              <a:rPr lang="en-US" sz="2800" dirty="0"/>
              <a:t>saved us not by works of righteousness that we have done but on the basis of his mercy, through the washing of the new birth and the renewing of the Holy </a:t>
            </a:r>
            <a:r>
              <a:rPr lang="en-US" sz="2800" dirty="0" smtClean="0"/>
              <a:t>Spirit</a:t>
            </a:r>
            <a:r>
              <a:rPr lang="en-US" sz="2800" dirty="0"/>
              <a:t> </a:t>
            </a:r>
            <a:r>
              <a:rPr lang="en-US" sz="2800" dirty="0" smtClean="0"/>
              <a:t>(Titus 3:5).</a:t>
            </a:r>
          </a:p>
          <a:p>
            <a:pPr lvl="1"/>
            <a:r>
              <a:rPr lang="en-US" sz="2800" dirty="0"/>
              <a:t>Peter said to them, "Repent, and each one of you be </a:t>
            </a:r>
            <a:r>
              <a:rPr lang="en-US" sz="2800" dirty="0" smtClean="0"/>
              <a:t>baptized </a:t>
            </a:r>
            <a:r>
              <a:rPr lang="en-US" sz="2800" dirty="0"/>
              <a:t>in the name of Jesus Christ83 for84 the forgiveness of your sins, and you will receive the gift of the Holy </a:t>
            </a:r>
            <a:r>
              <a:rPr lang="en-US" sz="2800" dirty="0" smtClean="0"/>
              <a:t>Spirit.</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9750724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274638"/>
            <a:ext cx="8682038" cy="1143000"/>
          </a:xfrm>
        </p:spPr>
        <p:txBody>
          <a:bodyPr/>
          <a:lstStyle/>
          <a:p>
            <a:pPr algn="ctr"/>
            <a:r>
              <a:rPr lang="en-US" sz="3600" b="1" dirty="0" smtClean="0">
                <a:solidFill>
                  <a:srgbClr val="0070C0"/>
                </a:solidFill>
              </a:rPr>
              <a:t>The Conversion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Baptizing into the Body of Christ</a:t>
            </a:r>
          </a:p>
          <a:p>
            <a:pPr lvl="1"/>
            <a:r>
              <a:rPr lang="en-US" sz="3200" dirty="0"/>
              <a:t>For in one Spirit we were all baptized into one body. Whether Jews or Greeks or slaves or free, we were all made to drink of the one </a:t>
            </a:r>
            <a:r>
              <a:rPr lang="en-US" sz="3200" dirty="0" smtClean="0"/>
              <a:t>Spirit</a:t>
            </a:r>
            <a:r>
              <a:rPr lang="en-US" sz="3200" dirty="0"/>
              <a:t> </a:t>
            </a:r>
            <a:r>
              <a:rPr lang="en-US" sz="3200" dirty="0" smtClean="0"/>
              <a:t>(1 </a:t>
            </a:r>
            <a:r>
              <a:rPr lang="en-US" sz="3200" dirty="0" err="1" smtClean="0"/>
              <a:t>Cor</a:t>
            </a:r>
            <a:r>
              <a:rPr lang="en-US" sz="3200" dirty="0" smtClean="0"/>
              <a:t> 12:13)</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13171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274638"/>
            <a:ext cx="8682038" cy="1143000"/>
          </a:xfrm>
        </p:spPr>
        <p:txBody>
          <a:bodyPr/>
          <a:lstStyle/>
          <a:p>
            <a:pPr algn="ctr"/>
            <a:r>
              <a:rPr lang="en-US" sz="3600" b="1" dirty="0" smtClean="0">
                <a:solidFill>
                  <a:srgbClr val="0070C0"/>
                </a:solidFill>
              </a:rPr>
              <a:t>The Conversion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Indwelling</a:t>
            </a:r>
          </a:p>
          <a:p>
            <a:pPr lvl="1"/>
            <a:r>
              <a:rPr lang="en-US" sz="3200" dirty="0" smtClean="0"/>
              <a:t>Do </a:t>
            </a:r>
            <a:r>
              <a:rPr lang="en-US" sz="3200" dirty="0"/>
              <a:t>you not know that you are God’s temple and that God’s Spirit lives in you</a:t>
            </a:r>
            <a:r>
              <a:rPr lang="en-US" sz="3200" dirty="0" smtClean="0"/>
              <a:t>? (1 </a:t>
            </a:r>
            <a:r>
              <a:rPr lang="en-US" sz="3200" dirty="0" err="1" smtClean="0"/>
              <a:t>Cor</a:t>
            </a:r>
            <a:r>
              <a:rPr lang="en-US" sz="3200" dirty="0" smtClean="0"/>
              <a:t> 3:16) </a:t>
            </a:r>
          </a:p>
          <a:p>
            <a:pPr lvl="1"/>
            <a:r>
              <a:rPr lang="en-US" sz="3200" dirty="0" smtClean="0"/>
              <a:t>You</a:t>
            </a:r>
            <a:r>
              <a:rPr lang="en-US" sz="3200" dirty="0"/>
              <a:t>, however, are not in the flesh but in the Spirit, if indeed the Spirit of God lives in you. Now if anyone does not have the Spirit of Christ, this person does not belong to </a:t>
            </a:r>
            <a:r>
              <a:rPr lang="en-US" sz="3200" dirty="0" smtClean="0"/>
              <a:t>him (Rom 8:9)</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13171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274638"/>
            <a:ext cx="8682038" cy="1143000"/>
          </a:xfrm>
        </p:spPr>
        <p:txBody>
          <a:bodyPr/>
          <a:lstStyle/>
          <a:p>
            <a:pPr algn="ctr"/>
            <a:r>
              <a:rPr lang="en-US" sz="3600" b="1" dirty="0" smtClean="0">
                <a:solidFill>
                  <a:srgbClr val="0070C0"/>
                </a:solidFill>
              </a:rPr>
              <a:t>The Conversion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101599" y="1600200"/>
            <a:ext cx="9042401" cy="4278086"/>
          </a:xfrm>
        </p:spPr>
        <p:txBody>
          <a:bodyPr/>
          <a:lstStyle/>
          <a:p>
            <a:r>
              <a:rPr lang="en-US" sz="3200" dirty="0" smtClean="0"/>
              <a:t>Sealing</a:t>
            </a:r>
          </a:p>
          <a:p>
            <a:r>
              <a:rPr lang="en-US" sz="3200" dirty="0" smtClean="0"/>
              <a:t>And </a:t>
            </a:r>
            <a:r>
              <a:rPr lang="en-US" sz="3200" dirty="0"/>
              <a:t>when you heard the word of truth (the gospel of your salvation) – when you believed in Christ – you were marked with the seal of the promised Holy Spirit, </a:t>
            </a:r>
            <a:r>
              <a:rPr lang="en-US" sz="3200" dirty="0" smtClean="0"/>
              <a:t>who </a:t>
            </a:r>
            <a:r>
              <a:rPr lang="en-US" sz="3200" dirty="0"/>
              <a:t>is the down payment of our inheritance, until the redemption of God’s own possession, to the praise of his </a:t>
            </a:r>
            <a:r>
              <a:rPr lang="en-US" sz="3200" dirty="0" smtClean="0"/>
              <a:t>glory (</a:t>
            </a:r>
            <a:r>
              <a:rPr lang="en-US" sz="3200" dirty="0" err="1" smtClean="0"/>
              <a:t>Eph</a:t>
            </a:r>
            <a:r>
              <a:rPr lang="en-US" sz="3200" dirty="0" smtClean="0"/>
              <a:t> 1:13-14)</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131716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 y="274638"/>
            <a:ext cx="8682038" cy="1143000"/>
          </a:xfrm>
        </p:spPr>
        <p:txBody>
          <a:bodyPr/>
          <a:lstStyle/>
          <a:p>
            <a:pPr algn="ctr"/>
            <a:r>
              <a:rPr lang="en-US" sz="3600" b="1" dirty="0" smtClean="0">
                <a:solidFill>
                  <a:srgbClr val="0070C0"/>
                </a:solidFill>
              </a:rPr>
              <a:t>The Conversion work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Gifting</a:t>
            </a:r>
          </a:p>
          <a:p>
            <a:r>
              <a:rPr lang="en-US" sz="3200" dirty="0" smtClean="0"/>
              <a:t>Now </a:t>
            </a:r>
            <a:r>
              <a:rPr lang="en-US" sz="3200" dirty="0"/>
              <a:t>there are different gifts, but the same Spirit. </a:t>
            </a:r>
            <a:r>
              <a:rPr lang="en-US" sz="3200" dirty="0" smtClean="0"/>
              <a:t> . . To </a:t>
            </a:r>
            <a:r>
              <a:rPr lang="en-US" sz="3200" dirty="0"/>
              <a:t>each person the manifestation of the Spirit is given for the benefit of </a:t>
            </a:r>
            <a:r>
              <a:rPr lang="en-US" sz="3200" dirty="0" smtClean="0"/>
              <a:t>all (1 </a:t>
            </a:r>
            <a:r>
              <a:rPr lang="en-US" sz="3200" dirty="0" err="1" smtClean="0"/>
              <a:t>Cor</a:t>
            </a:r>
            <a:r>
              <a:rPr lang="en-US" sz="3200" dirty="0" smtClean="0"/>
              <a:t> 12:4, 7).</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2943041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3999" cy="1143000"/>
          </a:xfrm>
        </p:spPr>
        <p:txBody>
          <a:bodyPr/>
          <a:lstStyle/>
          <a:p>
            <a:pPr algn="ctr"/>
            <a:r>
              <a:rPr lang="en-US" sz="3600" b="1" dirty="0" smtClean="0">
                <a:solidFill>
                  <a:srgbClr val="0070C0"/>
                </a:solidFill>
              </a:rPr>
              <a:t>Spiritual Gifts</a:t>
            </a:r>
            <a:endParaRPr lang="en-US" sz="3600" b="1" dirty="0">
              <a:solidFill>
                <a:srgbClr val="0070C0"/>
              </a:solidFill>
            </a:endParaRPr>
          </a:p>
        </p:txBody>
      </p:sp>
      <p:sp>
        <p:nvSpPr>
          <p:cNvPr id="53251" name="Rectangle 3"/>
          <p:cNvSpPr>
            <a:spLocks noGrp="1" noChangeArrowheads="1"/>
          </p:cNvSpPr>
          <p:nvPr>
            <p:ph type="body" idx="1"/>
          </p:nvPr>
        </p:nvSpPr>
        <p:spPr>
          <a:xfrm>
            <a:off x="-130630" y="1600200"/>
            <a:ext cx="9492343" cy="4254690"/>
          </a:xfrm>
        </p:spPr>
        <p:txBody>
          <a:bodyPr/>
          <a:lstStyle/>
          <a:p>
            <a:pPr lvl="1"/>
            <a:r>
              <a:rPr lang="en-US" sz="2800" dirty="0" smtClean="0"/>
              <a:t>Lists of gifts occur in Rom 12; 1 </a:t>
            </a:r>
            <a:r>
              <a:rPr lang="en-US" sz="2800" dirty="0" err="1" smtClean="0"/>
              <a:t>Cor</a:t>
            </a:r>
            <a:r>
              <a:rPr lang="en-US" sz="2800" dirty="0" smtClean="0"/>
              <a:t> 12 and </a:t>
            </a:r>
            <a:r>
              <a:rPr lang="en-US" sz="2800" dirty="0" err="1" smtClean="0"/>
              <a:t>Eph</a:t>
            </a:r>
            <a:r>
              <a:rPr lang="en-US" sz="2800" dirty="0" smtClean="0"/>
              <a:t> 4. </a:t>
            </a:r>
          </a:p>
          <a:p>
            <a:pPr lvl="2"/>
            <a:r>
              <a:rPr lang="en-US" dirty="0"/>
              <a:t>Rom 12: </a:t>
            </a:r>
            <a:r>
              <a:rPr lang="en-US" dirty="0" smtClean="0"/>
              <a:t>prophecy</a:t>
            </a:r>
            <a:r>
              <a:rPr lang="en-US" dirty="0"/>
              <a:t>, </a:t>
            </a:r>
            <a:r>
              <a:rPr lang="en-US" dirty="0" smtClean="0"/>
              <a:t>service</a:t>
            </a:r>
            <a:r>
              <a:rPr lang="en-US" dirty="0"/>
              <a:t>, </a:t>
            </a:r>
            <a:r>
              <a:rPr lang="en-US" dirty="0" smtClean="0"/>
              <a:t>teaching</a:t>
            </a:r>
            <a:r>
              <a:rPr lang="en-US" dirty="0"/>
              <a:t>, </a:t>
            </a:r>
            <a:r>
              <a:rPr lang="en-US" dirty="0" smtClean="0"/>
              <a:t>exhortation</a:t>
            </a:r>
            <a:r>
              <a:rPr lang="en-US" dirty="0"/>
              <a:t>, </a:t>
            </a:r>
            <a:r>
              <a:rPr lang="en-US" dirty="0" smtClean="0"/>
              <a:t>contributing</a:t>
            </a:r>
            <a:r>
              <a:rPr lang="en-US" dirty="0"/>
              <a:t>, </a:t>
            </a:r>
            <a:r>
              <a:rPr lang="en-US" dirty="0" smtClean="0"/>
              <a:t>leadership</a:t>
            </a:r>
            <a:r>
              <a:rPr lang="en-US" dirty="0"/>
              <a:t>, </a:t>
            </a:r>
            <a:r>
              <a:rPr lang="en-US" dirty="0" smtClean="0"/>
              <a:t>and mercy.</a:t>
            </a:r>
          </a:p>
          <a:p>
            <a:pPr lvl="2"/>
            <a:r>
              <a:rPr lang="en-US" dirty="0" smtClean="0"/>
              <a:t>1 </a:t>
            </a:r>
            <a:r>
              <a:rPr lang="en-US" dirty="0" err="1" smtClean="0"/>
              <a:t>Cor</a:t>
            </a:r>
            <a:r>
              <a:rPr lang="en-US" dirty="0" smtClean="0"/>
              <a:t> 12: apostles</a:t>
            </a:r>
            <a:r>
              <a:rPr lang="en-US" dirty="0"/>
              <a:t>, </a:t>
            </a:r>
            <a:r>
              <a:rPr lang="en-US" dirty="0" smtClean="0"/>
              <a:t>prophets</a:t>
            </a:r>
            <a:r>
              <a:rPr lang="en-US" dirty="0"/>
              <a:t>, </a:t>
            </a:r>
            <a:r>
              <a:rPr lang="en-US" dirty="0" smtClean="0"/>
              <a:t> </a:t>
            </a:r>
            <a:r>
              <a:rPr lang="en-US" dirty="0"/>
              <a:t>teachers, </a:t>
            </a:r>
            <a:r>
              <a:rPr lang="en-US" dirty="0" smtClean="0"/>
              <a:t>miracles</a:t>
            </a:r>
            <a:r>
              <a:rPr lang="en-US" dirty="0"/>
              <a:t>, gifts of healing, helps, gifts of leadership, different kinds of </a:t>
            </a:r>
            <a:r>
              <a:rPr lang="en-US" dirty="0" smtClean="0"/>
              <a:t>tongues; message </a:t>
            </a:r>
            <a:r>
              <a:rPr lang="en-US" dirty="0"/>
              <a:t>of wisdom, </a:t>
            </a:r>
            <a:r>
              <a:rPr lang="en-US" dirty="0" smtClean="0"/>
              <a:t>message </a:t>
            </a:r>
            <a:r>
              <a:rPr lang="en-US"/>
              <a:t>of </a:t>
            </a:r>
            <a:r>
              <a:rPr lang="en-US" smtClean="0"/>
              <a:t>knowledge, </a:t>
            </a:r>
            <a:r>
              <a:rPr lang="en-US" dirty="0" smtClean="0"/>
              <a:t>faith, discernment </a:t>
            </a:r>
            <a:r>
              <a:rPr lang="en-US" dirty="0"/>
              <a:t>of spirits, </a:t>
            </a:r>
            <a:r>
              <a:rPr lang="en-US" dirty="0" smtClean="0"/>
              <a:t>interpretation </a:t>
            </a:r>
            <a:r>
              <a:rPr lang="en-US" dirty="0"/>
              <a:t>of tongues. </a:t>
            </a:r>
            <a:endParaRPr lang="en-US" dirty="0" smtClean="0"/>
          </a:p>
          <a:p>
            <a:pPr lvl="2"/>
            <a:r>
              <a:rPr lang="en-US" dirty="0" err="1" smtClean="0"/>
              <a:t>Eph</a:t>
            </a:r>
            <a:r>
              <a:rPr lang="en-US" dirty="0"/>
              <a:t> </a:t>
            </a:r>
            <a:r>
              <a:rPr lang="en-US" dirty="0" smtClean="0"/>
              <a:t>4; apostles</a:t>
            </a:r>
            <a:r>
              <a:rPr lang="en-US" dirty="0"/>
              <a:t>, </a:t>
            </a:r>
            <a:r>
              <a:rPr lang="en-US" dirty="0" smtClean="0"/>
              <a:t>prophets</a:t>
            </a:r>
            <a:r>
              <a:rPr lang="en-US" dirty="0"/>
              <a:t>, </a:t>
            </a:r>
            <a:r>
              <a:rPr lang="en-US" dirty="0" smtClean="0"/>
              <a:t>evangelists</a:t>
            </a:r>
            <a:r>
              <a:rPr lang="en-US" dirty="0"/>
              <a:t>, </a:t>
            </a:r>
            <a:r>
              <a:rPr lang="en-US" dirty="0" smtClean="0"/>
              <a:t>pastors </a:t>
            </a:r>
            <a:r>
              <a:rPr lang="en-US" dirty="0"/>
              <a:t>and </a:t>
            </a:r>
            <a:r>
              <a:rPr lang="en-US" dirty="0" smtClean="0"/>
              <a:t>teachers.</a:t>
            </a:r>
          </a:p>
          <a:p>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5919812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Effect transition="in" filter="fade">
                                      <p:cBhvr>
                                        <p:cTn id="7" dur="500"/>
                                        <p:tgtEl>
                                          <p:spTgt spid="532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fade">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3251">
                                            <p:txEl>
                                              <p:pRg st="3" end="3"/>
                                            </p:txEl>
                                          </p:spTgt>
                                        </p:tgtEl>
                                        <p:attrNameLst>
                                          <p:attrName>style.visibility</p:attrName>
                                        </p:attrNameLst>
                                      </p:cBhvr>
                                      <p:to>
                                        <p:strVal val="visible"/>
                                      </p:to>
                                    </p:set>
                                    <p:anim calcmode="lin" valueType="num">
                                      <p:cBhvr additive="base">
                                        <p:cTn id="17"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3999" cy="1143000"/>
          </a:xfrm>
        </p:spPr>
        <p:txBody>
          <a:bodyPr/>
          <a:lstStyle/>
          <a:p>
            <a:pPr algn="ctr"/>
            <a:r>
              <a:rPr lang="en-US" sz="3600" b="1" dirty="0" smtClean="0">
                <a:solidFill>
                  <a:srgbClr val="0070C0"/>
                </a:solidFill>
              </a:rPr>
              <a:t>Spiritual Gifts</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Points of </a:t>
            </a:r>
            <a:r>
              <a:rPr lang="en-US" sz="3200" dirty="0"/>
              <a:t>c</a:t>
            </a:r>
            <a:r>
              <a:rPr lang="en-US" sz="3200" dirty="0" smtClean="0"/>
              <a:t>larity and agreement (1 </a:t>
            </a:r>
            <a:r>
              <a:rPr lang="en-US" sz="3200" dirty="0" err="1" smtClean="0"/>
              <a:t>Cor</a:t>
            </a:r>
            <a:r>
              <a:rPr lang="en-US" sz="3200" dirty="0" smtClean="0"/>
              <a:t> 12)</a:t>
            </a:r>
          </a:p>
          <a:p>
            <a:pPr lvl="1"/>
            <a:r>
              <a:rPr lang="en-US" sz="2800" dirty="0" smtClean="0"/>
              <a:t>Each Christian has at least one spiritual gift</a:t>
            </a:r>
          </a:p>
          <a:p>
            <a:pPr lvl="1"/>
            <a:r>
              <a:rPr lang="en-US" sz="2800" dirty="0" smtClean="0"/>
              <a:t>The Holy Spirit decides what gifts He gives</a:t>
            </a:r>
          </a:p>
          <a:p>
            <a:pPr lvl="1"/>
            <a:r>
              <a:rPr lang="en-US" sz="2800" dirty="0" smtClean="0"/>
              <a:t>Not all have the same gift</a:t>
            </a:r>
          </a:p>
          <a:p>
            <a:pPr lvl="1"/>
            <a:r>
              <a:rPr lang="en-US" sz="2800" dirty="0" smtClean="0"/>
              <a:t>Gifts are to be used for the benefit of all (Its other focused)</a:t>
            </a:r>
          </a:p>
          <a:p>
            <a:pPr lvl="1"/>
            <a:r>
              <a:rPr lang="en-US" sz="2800" dirty="0" smtClean="0"/>
              <a:t>Gifts are to be exercised in love (1 </a:t>
            </a:r>
            <a:r>
              <a:rPr lang="en-US" sz="2800" dirty="0" err="1" smtClean="0"/>
              <a:t>Cor</a:t>
            </a:r>
            <a:r>
              <a:rPr lang="en-US" sz="2800" dirty="0" smtClean="0"/>
              <a:t> 13) </a:t>
            </a:r>
          </a:p>
          <a:p>
            <a:endParaRPr lang="en-US" sz="28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9973324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3999" cy="1143000"/>
          </a:xfrm>
        </p:spPr>
        <p:txBody>
          <a:bodyPr/>
          <a:lstStyle/>
          <a:p>
            <a:pPr algn="ctr"/>
            <a:r>
              <a:rPr lang="en-US" sz="3600" b="1" dirty="0" smtClean="0">
                <a:solidFill>
                  <a:srgbClr val="0070C0"/>
                </a:solidFill>
              </a:rPr>
              <a:t>Spiritual Gifts</a:t>
            </a:r>
            <a:endParaRPr lang="en-US" sz="3600" b="1" dirty="0">
              <a:solidFill>
                <a:srgbClr val="0070C0"/>
              </a:solidFill>
            </a:endParaRPr>
          </a:p>
        </p:txBody>
      </p:sp>
      <p:sp>
        <p:nvSpPr>
          <p:cNvPr id="53251" name="Rectangle 3"/>
          <p:cNvSpPr>
            <a:spLocks noGrp="1" noChangeArrowheads="1"/>
          </p:cNvSpPr>
          <p:nvPr>
            <p:ph type="body" idx="1"/>
          </p:nvPr>
        </p:nvSpPr>
        <p:spPr>
          <a:xfrm>
            <a:off x="-130630" y="1600200"/>
            <a:ext cx="9492343" cy="4254690"/>
          </a:xfrm>
        </p:spPr>
        <p:txBody>
          <a:bodyPr/>
          <a:lstStyle/>
          <a:p>
            <a:r>
              <a:rPr lang="en-US" sz="3200" dirty="0" smtClean="0"/>
              <a:t>Points of difference and disagreement (1 </a:t>
            </a:r>
            <a:r>
              <a:rPr lang="en-US" sz="3200" dirty="0" err="1" smtClean="0"/>
              <a:t>Cor</a:t>
            </a:r>
            <a:r>
              <a:rPr lang="en-US" sz="3200" dirty="0" smtClean="0"/>
              <a:t> 12)</a:t>
            </a:r>
          </a:p>
          <a:p>
            <a:pPr lvl="1"/>
            <a:r>
              <a:rPr lang="en-US" sz="2800" dirty="0" smtClean="0"/>
              <a:t>Is God giving all gifts today, for example the gift of apostleship, prophecy tongues or healing?</a:t>
            </a:r>
          </a:p>
          <a:p>
            <a:pPr lvl="1"/>
            <a:r>
              <a:rPr lang="en-US" sz="2800" dirty="0" smtClean="0"/>
              <a:t>There is no clear statement that some gifts have ceased but also one must compare the Scripture with the claim.</a:t>
            </a:r>
          </a:p>
          <a:p>
            <a:pPr lvl="1"/>
            <a:r>
              <a:rPr lang="en-US" sz="2800" dirty="0" smtClean="0"/>
              <a:t>The criteria of apostle in the early church is that the person saw the resurrected Jesus (Acts 1:22; 1 </a:t>
            </a:r>
            <a:r>
              <a:rPr lang="en-US" sz="2800" dirty="0" err="1" smtClean="0"/>
              <a:t>Cor</a:t>
            </a:r>
            <a:r>
              <a:rPr lang="en-US" sz="2800" dirty="0" smtClean="0"/>
              <a:t> 9:1)</a:t>
            </a:r>
          </a:p>
          <a:p>
            <a:pPr lvl="1"/>
            <a:endParaRPr lang="en-US" sz="3200" dirty="0" smtClean="0"/>
          </a:p>
          <a:p>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841225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3999" cy="1143000"/>
          </a:xfrm>
        </p:spPr>
        <p:txBody>
          <a:bodyPr/>
          <a:lstStyle/>
          <a:p>
            <a:pPr algn="ctr"/>
            <a:r>
              <a:rPr lang="en-US" sz="3600" b="1" dirty="0" smtClean="0">
                <a:solidFill>
                  <a:srgbClr val="0070C0"/>
                </a:solidFill>
              </a:rPr>
              <a:t>Spiritual Gifts</a:t>
            </a:r>
            <a:endParaRPr lang="en-US" sz="3600" b="1" dirty="0">
              <a:solidFill>
                <a:srgbClr val="0070C0"/>
              </a:solidFill>
            </a:endParaRPr>
          </a:p>
        </p:txBody>
      </p:sp>
      <p:sp>
        <p:nvSpPr>
          <p:cNvPr id="53251" name="Rectangle 3"/>
          <p:cNvSpPr>
            <a:spLocks noGrp="1" noChangeArrowheads="1"/>
          </p:cNvSpPr>
          <p:nvPr>
            <p:ph type="body" idx="1"/>
          </p:nvPr>
        </p:nvSpPr>
        <p:spPr>
          <a:xfrm>
            <a:off x="-130630" y="1600200"/>
            <a:ext cx="8795659" cy="4254690"/>
          </a:xfrm>
        </p:spPr>
        <p:txBody>
          <a:bodyPr/>
          <a:lstStyle/>
          <a:p>
            <a:pPr lvl="2"/>
            <a:r>
              <a:rPr lang="en-US" sz="2800" dirty="0" smtClean="0"/>
              <a:t> Everyone believes that God can give any gift at anytime but is he giving revelatory or sign gifts today? That is where we need to compare closely the Scripture.</a:t>
            </a:r>
          </a:p>
          <a:p>
            <a:pPr lvl="2"/>
            <a:r>
              <a:rPr lang="en-US" sz="2800" dirty="0" smtClean="0"/>
              <a:t>Also for most evangelicals even if one does not hold to all the gifts functioning today this does not rule out God going miracles directly such as healing in response to prayer (James 5:13-18).</a:t>
            </a:r>
            <a:endParaRPr lang="en-US" sz="3200"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8213339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defRPr/>
            </a:pPr>
            <a:r>
              <a:rPr lang="en-US" altLang="en-US" b="1" dirty="0" smtClean="0">
                <a:solidFill>
                  <a:schemeClr val="accent6">
                    <a:lumMod val="75000"/>
                  </a:schemeClr>
                </a:solidFill>
              </a:rPr>
              <a:t>Copyright Notice</a:t>
            </a:r>
          </a:p>
        </p:txBody>
      </p:sp>
      <p:sp>
        <p:nvSpPr>
          <p:cNvPr id="4099" name="Content Placeholder 2"/>
          <p:cNvSpPr>
            <a:spLocks noGrp="1"/>
          </p:cNvSpPr>
          <p:nvPr>
            <p:ph idx="1"/>
          </p:nvPr>
        </p:nvSpPr>
        <p:spPr>
          <a:xfrm>
            <a:off x="914400" y="1447800"/>
            <a:ext cx="8105775" cy="4678363"/>
          </a:xfrm>
        </p:spPr>
        <p:txBody>
          <a:bodyPr/>
          <a:lstStyle/>
          <a:p>
            <a:r>
              <a:rPr lang="en-US" altLang="en-US" sz="2000" smtClean="0"/>
              <a:t>You may download  this presentation  on your computer for personal study or you can print it or use it in a multimedia presentation for yourself and others as long as you give the printed material away and do not charge for it. In this case, </a:t>
            </a:r>
            <a:r>
              <a:rPr lang="en-US" altLang="en-US" sz="2000" b="1" smtClean="0"/>
              <a:t>free means free.</a:t>
            </a:r>
            <a:r>
              <a:rPr lang="en-US" altLang="en-US" sz="2000" smtClean="0"/>
              <a:t> It cannot be bundled with anything sold, nor can you charge for shipping, handling, or anything. It cannot be posted on other websites or servers. It is provided for personal study or for use in preparation and presentation of sermons, Sunday school classes, undergraduate or seminary religion classes or other non-commercial study.  Material in the presentation may  be edited (added to , deleted or changed) on the condition that no revision contradicts the Bible.org doctrinal statement and that substantive revisions are identified as being the work of a reviser and not that of Dr. Davis.</a:t>
            </a:r>
          </a:p>
        </p:txBody>
      </p:sp>
      <p:sp>
        <p:nvSpPr>
          <p:cNvPr id="4100" name="Footer Placeholder 3"/>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altLang="en-US" sz="1400">
                <a:solidFill>
                  <a:schemeClr val="tx2"/>
                </a:solidFill>
                <a:latin typeface="Arial" charset="0"/>
              </a:rPr>
              <a:t>The Biblical Studies Foundation</a:t>
            </a:r>
          </a:p>
        </p:txBody>
      </p:sp>
    </p:spTree>
    <p:extLst>
      <p:ext uri="{BB962C8B-B14F-4D97-AF65-F5344CB8AC3E}">
        <p14:creationId xmlns:p14="http://schemas.microsoft.com/office/powerpoint/2010/main" val="49651645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90285" y="332695"/>
            <a:ext cx="9622971" cy="1143000"/>
          </a:xfrm>
        </p:spPr>
        <p:txBody>
          <a:bodyPr/>
          <a:lstStyle/>
          <a:p>
            <a:pPr algn="ctr"/>
            <a:r>
              <a:rPr lang="en-US" b="1" dirty="0" smtClean="0">
                <a:solidFill>
                  <a:srgbClr val="0070C0"/>
                </a:solidFill>
              </a:rPr>
              <a:t>The Post-Conversion work of the Holy Spirit</a:t>
            </a:r>
            <a:endParaRPr lang="en-US" b="1" dirty="0">
              <a:solidFill>
                <a:srgbClr val="0070C0"/>
              </a:solidFill>
            </a:endParaRPr>
          </a:p>
        </p:txBody>
      </p:sp>
      <p:sp>
        <p:nvSpPr>
          <p:cNvPr id="53251" name="Rectangle 3"/>
          <p:cNvSpPr>
            <a:spLocks noGrp="1" noChangeArrowheads="1"/>
          </p:cNvSpPr>
          <p:nvPr>
            <p:ph type="body" idx="1"/>
          </p:nvPr>
        </p:nvSpPr>
        <p:spPr>
          <a:xfrm>
            <a:off x="259307" y="1600200"/>
            <a:ext cx="8884693" cy="4684486"/>
          </a:xfrm>
        </p:spPr>
        <p:txBody>
          <a:bodyPr/>
          <a:lstStyle/>
          <a:p>
            <a:r>
              <a:rPr lang="en-US" sz="3200" dirty="0" smtClean="0"/>
              <a:t>Filling</a:t>
            </a:r>
          </a:p>
          <a:p>
            <a:r>
              <a:rPr lang="en-US" sz="3200" dirty="0" smtClean="0"/>
              <a:t>While the baptism of the Holy Spirit occurs once at conversion the filling of the Spirit can happen multiple times after conversion and is commanded. </a:t>
            </a:r>
          </a:p>
          <a:p>
            <a:pPr lvl="2"/>
            <a:r>
              <a:rPr lang="en-US" dirty="0"/>
              <a:t>But Saul (also known as Paul</a:t>
            </a:r>
            <a:r>
              <a:rPr lang="en-US" dirty="0" smtClean="0"/>
              <a:t>), </a:t>
            </a:r>
            <a:r>
              <a:rPr lang="en-US" dirty="0"/>
              <a:t>filled with the Holy </a:t>
            </a:r>
            <a:r>
              <a:rPr lang="en-US" dirty="0" smtClean="0"/>
              <a:t>Spirit, </a:t>
            </a:r>
            <a:r>
              <a:rPr lang="en-US" dirty="0"/>
              <a:t>stared </a:t>
            </a:r>
            <a:r>
              <a:rPr lang="en-US" dirty="0" smtClean="0"/>
              <a:t>straight </a:t>
            </a:r>
            <a:r>
              <a:rPr lang="en-US" dirty="0"/>
              <a:t>at </a:t>
            </a:r>
            <a:r>
              <a:rPr lang="en-US" dirty="0" smtClean="0"/>
              <a:t>him (Acts 13:9).</a:t>
            </a:r>
          </a:p>
          <a:p>
            <a:pPr lvl="2"/>
            <a:r>
              <a:rPr lang="en-US" dirty="0"/>
              <a:t>And do not get drunk with wine, </a:t>
            </a:r>
            <a:r>
              <a:rPr lang="en-US" dirty="0" smtClean="0"/>
              <a:t>which </a:t>
            </a:r>
            <a:r>
              <a:rPr lang="en-US" dirty="0"/>
              <a:t>is </a:t>
            </a:r>
            <a:r>
              <a:rPr lang="en-US" dirty="0" smtClean="0"/>
              <a:t>debauchery, but </a:t>
            </a:r>
            <a:r>
              <a:rPr lang="en-US" dirty="0"/>
              <a:t>be filled by the </a:t>
            </a:r>
            <a:r>
              <a:rPr lang="en-US" dirty="0" smtClean="0"/>
              <a:t>Spirit (</a:t>
            </a:r>
            <a:r>
              <a:rPr lang="en-US" dirty="0" err="1" smtClean="0"/>
              <a:t>Eph</a:t>
            </a:r>
            <a:r>
              <a:rPr lang="en-US" dirty="0" smtClean="0"/>
              <a:t> 5:18)</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4525567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274638"/>
            <a:ext cx="9143999" cy="1143000"/>
          </a:xfrm>
        </p:spPr>
        <p:txBody>
          <a:bodyPr/>
          <a:lstStyle/>
          <a:p>
            <a:pPr algn="ctr"/>
            <a:r>
              <a:rPr lang="en-US" b="1" dirty="0" smtClean="0">
                <a:solidFill>
                  <a:srgbClr val="0070C0"/>
                </a:solidFill>
              </a:rPr>
              <a:t>The Post-Conversion work of the Holy Spirit</a:t>
            </a:r>
            <a:endParaRPr lang="en-US"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Empowering</a:t>
            </a:r>
          </a:p>
          <a:p>
            <a:pPr lvl="1"/>
            <a:r>
              <a:rPr lang="en-US" sz="3200" dirty="0" smtClean="0"/>
              <a:t>But </a:t>
            </a:r>
            <a:r>
              <a:rPr lang="en-US" sz="3200" dirty="0"/>
              <a:t>I say, live by the Spirit and you will not carry out the desires of the </a:t>
            </a:r>
            <a:r>
              <a:rPr lang="en-US" sz="3200" dirty="0" smtClean="0"/>
              <a:t>flesh (Gal 5:16).</a:t>
            </a:r>
          </a:p>
          <a:p>
            <a:pPr lvl="1"/>
            <a:r>
              <a:rPr lang="en-US" sz="3200" dirty="0" smtClean="0"/>
              <a:t>But </a:t>
            </a:r>
            <a:r>
              <a:rPr lang="en-US" sz="3200" dirty="0"/>
              <a:t>the fruit of the Spirit is love, joy, peace, patience, kindness, goodness, faithfulness, 5:23 gentleness, and </a:t>
            </a:r>
            <a:r>
              <a:rPr lang="en-US" sz="3200" dirty="0" smtClean="0"/>
              <a:t>self-control (Gal 5:22-23).</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38018557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45142" y="274638"/>
            <a:ext cx="9681028" cy="1143000"/>
          </a:xfrm>
        </p:spPr>
        <p:txBody>
          <a:bodyPr/>
          <a:lstStyle/>
          <a:p>
            <a:pPr algn="ctr"/>
            <a:r>
              <a:rPr lang="en-US" b="1" dirty="0">
                <a:solidFill>
                  <a:srgbClr val="0070C0"/>
                </a:solidFill>
              </a:rPr>
              <a:t>The Post-Conversion work of the Holy Spirit</a:t>
            </a:r>
            <a:endParaRPr lang="en-US" dirty="0"/>
          </a:p>
        </p:txBody>
      </p:sp>
      <p:sp>
        <p:nvSpPr>
          <p:cNvPr id="53251" name="Rectangle 3"/>
          <p:cNvSpPr>
            <a:spLocks noGrp="1" noChangeArrowheads="1"/>
          </p:cNvSpPr>
          <p:nvPr>
            <p:ph type="body" idx="1"/>
          </p:nvPr>
        </p:nvSpPr>
        <p:spPr>
          <a:xfrm>
            <a:off x="259307" y="1600200"/>
            <a:ext cx="8884693" cy="4254690"/>
          </a:xfrm>
        </p:spPr>
        <p:txBody>
          <a:bodyPr/>
          <a:lstStyle/>
          <a:p>
            <a:r>
              <a:rPr lang="en-US" sz="3200" dirty="0" smtClean="0"/>
              <a:t>Guiding</a:t>
            </a:r>
          </a:p>
          <a:p>
            <a:pPr lvl="1"/>
            <a:r>
              <a:rPr lang="en-US" sz="3200" dirty="0" smtClean="0"/>
              <a:t>For </a:t>
            </a:r>
            <a:r>
              <a:rPr lang="en-US" sz="3200" dirty="0"/>
              <a:t>all who are led by the Spirit of God are the sons of </a:t>
            </a:r>
            <a:r>
              <a:rPr lang="en-US" sz="3200" dirty="0" smtClean="0"/>
              <a:t>God (Rom 8:14).</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9706368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Symbols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199"/>
            <a:ext cx="4806179" cy="4466771"/>
          </a:xfrm>
        </p:spPr>
        <p:txBody>
          <a:bodyPr/>
          <a:lstStyle/>
          <a:p>
            <a:r>
              <a:rPr lang="en-US" sz="3200" dirty="0" smtClean="0">
                <a:solidFill>
                  <a:srgbClr val="FF0000"/>
                </a:solidFill>
              </a:rPr>
              <a:t>The Dove: </a:t>
            </a:r>
          </a:p>
          <a:p>
            <a:r>
              <a:rPr lang="en-US" dirty="0" smtClean="0"/>
              <a:t>“After </a:t>
            </a:r>
            <a:r>
              <a:rPr lang="en-US" dirty="0"/>
              <a:t>Jesus was baptized, just as he was coming up out of the water, the heavens opened and he saw the Spirit of God descending like a dove and coming on </a:t>
            </a:r>
            <a:r>
              <a:rPr lang="en-US" dirty="0" smtClean="0"/>
              <a:t>him” (Matt 3:16).</a:t>
            </a:r>
          </a:p>
          <a:p>
            <a:r>
              <a:rPr lang="en-US" dirty="0" smtClean="0"/>
              <a:t>Inferred is the dove’s 1) beauty, 2) gentleness, 3) peace and 4) coming from heaven (</a:t>
            </a:r>
            <a:r>
              <a:rPr lang="en-US" dirty="0" err="1" smtClean="0"/>
              <a:t>Walvoord</a:t>
            </a:r>
            <a:r>
              <a:rPr lang="en-US" dirty="0" smtClean="0"/>
              <a:t>, the Holy Spirit, 19)</a:t>
            </a:r>
            <a:endParaRPr lang="en-US" dirty="0"/>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1026" name="Picture 2" descr="http://1.bp.blogspot.com/-tp60Ya6NSfs/T0NqDHcuD2I/AAAAAAAAAQw/WefUOLOF2Bo/s1600/00013Jesus_with_Do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9746" y="1872343"/>
            <a:ext cx="3327854" cy="4180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2578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Symbols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8" y="1600199"/>
            <a:ext cx="4153036" cy="4466771"/>
          </a:xfrm>
        </p:spPr>
        <p:txBody>
          <a:bodyPr/>
          <a:lstStyle/>
          <a:p>
            <a:r>
              <a:rPr lang="en-US" sz="3200" dirty="0" smtClean="0">
                <a:solidFill>
                  <a:srgbClr val="FF0000"/>
                </a:solidFill>
              </a:rPr>
              <a:t>Fire: </a:t>
            </a:r>
          </a:p>
          <a:p>
            <a:r>
              <a:rPr lang="en-US" dirty="0" smtClean="0"/>
              <a:t>Now </a:t>
            </a:r>
            <a:r>
              <a:rPr lang="en-US" dirty="0"/>
              <a:t>when the day of Pentecost had come, </a:t>
            </a:r>
            <a:r>
              <a:rPr lang="en-US" dirty="0" smtClean="0"/>
              <a:t> . . tongues </a:t>
            </a:r>
            <a:r>
              <a:rPr lang="en-US" dirty="0"/>
              <a:t>spreading out like a fire appeared to them and came to rest on each one of them. </a:t>
            </a:r>
            <a:r>
              <a:rPr lang="en-US" dirty="0" smtClean="0"/>
              <a:t>All </a:t>
            </a:r>
            <a:r>
              <a:rPr lang="en-US" dirty="0"/>
              <a:t>of them were filled with the Holy </a:t>
            </a:r>
            <a:r>
              <a:rPr lang="en-US" dirty="0" smtClean="0"/>
              <a:t>Spirit (Acts 2:1-4).</a:t>
            </a:r>
          </a:p>
          <a:p>
            <a:r>
              <a:rPr lang="en-US" dirty="0" smtClean="0"/>
              <a:t>Do </a:t>
            </a:r>
            <a:r>
              <a:rPr lang="en-US" dirty="0"/>
              <a:t>not quench the </a:t>
            </a:r>
            <a:r>
              <a:rPr lang="en-US" dirty="0" smtClean="0"/>
              <a:t>Spirit (NASB I </a:t>
            </a:r>
            <a:r>
              <a:rPr lang="en-US" dirty="0" err="1" smtClean="0"/>
              <a:t>Thess</a:t>
            </a:r>
            <a:r>
              <a:rPr lang="en-US" dirty="0" smtClean="0"/>
              <a:t> 5:19)</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3" name="Picture 2" descr="http://www.ordination.org/Acts-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75200" y="1544182"/>
            <a:ext cx="436880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1301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Symbols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199"/>
            <a:ext cx="4806179" cy="4466771"/>
          </a:xfrm>
        </p:spPr>
        <p:txBody>
          <a:bodyPr/>
          <a:lstStyle/>
          <a:p>
            <a:r>
              <a:rPr lang="en-US" sz="3200" dirty="0" smtClean="0">
                <a:solidFill>
                  <a:srgbClr val="FF0000"/>
                </a:solidFill>
              </a:rPr>
              <a:t>Wind: </a:t>
            </a:r>
          </a:p>
          <a:p>
            <a:r>
              <a:rPr lang="en-US" dirty="0" smtClean="0"/>
              <a:t>Suddenly </a:t>
            </a:r>
            <a:r>
              <a:rPr lang="en-US" dirty="0"/>
              <a:t>a sound like a violent wind </a:t>
            </a:r>
            <a:r>
              <a:rPr lang="en-US" dirty="0" smtClean="0"/>
              <a:t>blowing </a:t>
            </a:r>
            <a:r>
              <a:rPr lang="en-US" dirty="0"/>
              <a:t>came from heaven and filled the entire house where they were </a:t>
            </a:r>
            <a:r>
              <a:rPr lang="en-US" dirty="0" smtClean="0"/>
              <a:t>sitting (Acts 2:4).</a:t>
            </a:r>
            <a:endParaRPr lang="en-US" dirty="0"/>
          </a:p>
          <a:p>
            <a:r>
              <a:rPr lang="en-US" dirty="0" smtClean="0"/>
              <a:t>The </a:t>
            </a:r>
            <a:r>
              <a:rPr lang="en-US" dirty="0"/>
              <a:t>wind blows wherever it will, and you hear the sound it makes, but do not know where it comes from and where it is going. So it is with everyone who is born of the </a:t>
            </a:r>
            <a:r>
              <a:rPr lang="en-US" dirty="0" smtClean="0"/>
              <a:t>Spirit</a:t>
            </a:r>
            <a:r>
              <a:rPr lang="en-US" dirty="0"/>
              <a:t> </a:t>
            </a:r>
            <a:r>
              <a:rPr lang="en-US" dirty="0" smtClean="0"/>
              <a:t>(John 3:8) </a:t>
            </a:r>
            <a:endParaRPr lang="en-US" dirty="0"/>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dirty="0"/>
          </a:p>
        </p:txBody>
      </p:sp>
      <p:pic>
        <p:nvPicPr>
          <p:cNvPr id="3" name="Picture 2" descr="http://2.bp.blogspot.com/-p0YWudv7gjg/TfEL-ti5okI/AAAAAAAAJ8c/vejfsMPCluQ/s320/9291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0286" y="1770743"/>
            <a:ext cx="3773714" cy="4397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02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Symbols of the Holy Spirit</a:t>
            </a:r>
            <a:endParaRPr lang="en-US" sz="3600" b="1" dirty="0">
              <a:solidFill>
                <a:srgbClr val="0070C0"/>
              </a:solidFill>
            </a:endParaRPr>
          </a:p>
        </p:txBody>
      </p:sp>
      <p:sp>
        <p:nvSpPr>
          <p:cNvPr id="53251" name="Rectangle 3"/>
          <p:cNvSpPr>
            <a:spLocks noGrp="1" noChangeArrowheads="1"/>
          </p:cNvSpPr>
          <p:nvPr>
            <p:ph type="body" idx="1"/>
          </p:nvPr>
        </p:nvSpPr>
        <p:spPr>
          <a:xfrm>
            <a:off x="0" y="1393371"/>
            <a:ext cx="5544457" cy="4673599"/>
          </a:xfrm>
        </p:spPr>
        <p:txBody>
          <a:bodyPr/>
          <a:lstStyle/>
          <a:p>
            <a:r>
              <a:rPr lang="en-US" sz="3200" dirty="0" smtClean="0">
                <a:solidFill>
                  <a:srgbClr val="FF0000"/>
                </a:solidFill>
              </a:rPr>
              <a:t>Water: </a:t>
            </a:r>
          </a:p>
          <a:p>
            <a:r>
              <a:rPr lang="en-US" dirty="0" smtClean="0"/>
              <a:t>On </a:t>
            </a:r>
            <a:r>
              <a:rPr lang="en-US" dirty="0"/>
              <a:t>the last day of the feast, the greatest day, Jesus stood up and shouted out, "If anyone is thirsty, let him come to me, and let the one who believes in me drink. Just as the scripture says, `From within him will flow rivers of living water.'"  (Now he said this about the Spirit, whom those who believed in him were going to receive, for the Spirit had not yet been given, because Jesus was not yet glorified)(John 7:37-39).</a:t>
            </a:r>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pic>
        <p:nvPicPr>
          <p:cNvPr id="2050" name="Picture 2" descr="http://1.bp.blogspot.com/-2DWcF4B8Das/TeKv9Qmi-gI/AAAAAAAAARQ/Zu9nXzawgJc/s1600/water+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8818" y="1809976"/>
            <a:ext cx="3725182" cy="430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02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D. L. Moody on the Holy Spirit</a:t>
            </a:r>
            <a:endParaRPr lang="en-US" b="1" dirty="0">
              <a:solidFill>
                <a:srgbClr val="0070C0"/>
              </a:solidFill>
            </a:endParaRPr>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a:xfrm>
            <a:off x="232229" y="2174875"/>
            <a:ext cx="4702628" cy="3951288"/>
          </a:xfrm>
        </p:spPr>
        <p:txBody>
          <a:bodyPr/>
          <a:lstStyle/>
          <a:p>
            <a:r>
              <a:rPr lang="en-US" sz="3200" dirty="0" smtClean="0"/>
              <a:t>You might as well try to hear without ears or breathe without lings, as try to liver a Christian life without the Spirit of God in your heart</a:t>
            </a:r>
            <a:endParaRPr lang="en-US" sz="3200" dirty="0"/>
          </a:p>
        </p:txBody>
      </p:sp>
      <p:sp>
        <p:nvSpPr>
          <p:cNvPr id="5" name="Text Placeholder 4"/>
          <p:cNvSpPr>
            <a:spLocks noGrp="1"/>
          </p:cNvSpPr>
          <p:nvPr>
            <p:ph type="body" sz="quarter" idx="3"/>
          </p:nvPr>
        </p:nvSpPr>
        <p:spPr>
          <a:xfrm>
            <a:off x="4645025" y="1535113"/>
            <a:ext cx="1958975" cy="639762"/>
          </a:xfrm>
        </p:spPr>
        <p:txBody>
          <a:bodyPr/>
          <a:lstStyle/>
          <a:p>
            <a:endParaRPr lang="en-US" dirty="0"/>
          </a:p>
        </p:txBody>
      </p:sp>
      <p:sp>
        <p:nvSpPr>
          <p:cNvPr id="6" name="Content Placeholder 5"/>
          <p:cNvSpPr>
            <a:spLocks noGrp="1"/>
          </p:cNvSpPr>
          <p:nvPr>
            <p:ph sz="quarter" idx="4"/>
          </p:nvPr>
        </p:nvSpPr>
        <p:spPr>
          <a:xfrm>
            <a:off x="4645025" y="2174875"/>
            <a:ext cx="4107089" cy="3951288"/>
          </a:xfrm>
        </p:spPr>
        <p:txBody>
          <a:bodyPr/>
          <a:lstStyle/>
          <a:p>
            <a:endParaRPr lang="en-US" dirty="0"/>
          </a:p>
        </p:txBody>
      </p:sp>
      <p:sp>
        <p:nvSpPr>
          <p:cNvPr id="7" name="Footer Placeholder 6"/>
          <p:cNvSpPr>
            <a:spLocks noGrp="1"/>
          </p:cNvSpPr>
          <p:nvPr>
            <p:ph type="ftr" sz="quarter" idx="11"/>
          </p:nvPr>
        </p:nvSpPr>
        <p:spPr/>
        <p:txBody>
          <a:bodyPr/>
          <a:lstStyle/>
          <a:p>
            <a:r>
              <a:rPr lang="en-US" smtClean="0"/>
              <a:t>The Biblical Studies Foundation</a:t>
            </a:r>
            <a:endParaRPr lang="en-US"/>
          </a:p>
        </p:txBody>
      </p:sp>
      <p:pic>
        <p:nvPicPr>
          <p:cNvPr id="1026" name="Picture 2" descr="http://www.biblebelievers.com/moody/mood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1314" y="1770744"/>
            <a:ext cx="3526969" cy="4310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363704"/>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solidFill>
                  <a:srgbClr val="7030A0"/>
                </a:solidFill>
                <a:cs typeface="Times New Roman" pitchFamily="18" charset="0"/>
              </a:rPr>
              <a:t>Discussion Questions</a:t>
            </a:r>
          </a:p>
        </p:txBody>
      </p:sp>
      <p:sp>
        <p:nvSpPr>
          <p:cNvPr id="4099" name="Rectangle 3"/>
          <p:cNvSpPr>
            <a:spLocks noGrp="1" noChangeArrowheads="1"/>
          </p:cNvSpPr>
          <p:nvPr>
            <p:ph type="body" idx="1"/>
          </p:nvPr>
        </p:nvSpPr>
        <p:spPr>
          <a:xfrm>
            <a:off x="105229" y="1295400"/>
            <a:ext cx="9067800" cy="5029200"/>
          </a:xfrm>
        </p:spPr>
        <p:txBody>
          <a:bodyPr/>
          <a:lstStyle/>
          <a:p>
            <a:pPr marL="0" indent="0" eaLnBrk="1" hangingPunct="1">
              <a:lnSpc>
                <a:spcPct val="90000"/>
              </a:lnSpc>
              <a:buFontTx/>
              <a:buNone/>
              <a:defRPr/>
            </a:pPr>
            <a:endParaRPr lang="en-US" sz="2800" dirty="0" smtClean="0">
              <a:latin typeface="Palatino Linotype" pitchFamily="18" charset="0"/>
              <a:cs typeface="Times New Roman" pitchFamily="18" charset="0"/>
            </a:endParaRPr>
          </a:p>
          <a:p>
            <a:pPr lvl="0"/>
            <a:r>
              <a:rPr lang="en-US" dirty="0" smtClean="0">
                <a:solidFill>
                  <a:schemeClr val="tx1"/>
                </a:solidFill>
                <a:latin typeface="+mn-lt"/>
                <a:ea typeface="+mn-ea"/>
                <a:cs typeface="+mn-cs"/>
              </a:rPr>
              <a:t>How would you respond </a:t>
            </a:r>
            <a:r>
              <a:rPr lang="en-US" dirty="0" smtClean="0">
                <a:solidFill>
                  <a:schemeClr val="tx1"/>
                </a:solidFill>
                <a:latin typeface="+mn-lt"/>
                <a:ea typeface="+mn-ea"/>
                <a:cs typeface="+mn-cs"/>
              </a:rPr>
              <a:t>scripturally to someone that </a:t>
            </a:r>
            <a:r>
              <a:rPr lang="en-US" dirty="0" smtClean="0">
                <a:solidFill>
                  <a:schemeClr val="tx1"/>
                </a:solidFill>
                <a:latin typeface="+mn-lt"/>
                <a:ea typeface="+mn-ea"/>
                <a:cs typeface="+mn-cs"/>
              </a:rPr>
              <a:t>said that the Holy Spirit is just an impersonal force like lightening?</a:t>
            </a:r>
          </a:p>
          <a:p>
            <a:pPr lvl="0"/>
            <a:r>
              <a:rPr lang="en-US" dirty="0" smtClean="0"/>
              <a:t>In Psalm 51 </a:t>
            </a:r>
            <a:r>
              <a:rPr lang="en-US" dirty="0" smtClean="0">
                <a:solidFill>
                  <a:schemeClr val="tx1"/>
                </a:solidFill>
                <a:latin typeface="+mn-lt"/>
                <a:ea typeface="+mn-ea"/>
                <a:cs typeface="+mn-cs"/>
              </a:rPr>
              <a:t>David prayed </a:t>
            </a:r>
            <a:r>
              <a:rPr lang="en-US" dirty="0" smtClean="0"/>
              <a:t>to God not to take the Holy Spirit from </a:t>
            </a:r>
            <a:r>
              <a:rPr lang="en-US" dirty="0" smtClean="0"/>
              <a:t>him. </a:t>
            </a:r>
            <a:r>
              <a:rPr lang="en-US" dirty="0"/>
              <a:t>W</a:t>
            </a:r>
            <a:r>
              <a:rPr lang="en-US" dirty="0" smtClean="0"/>
              <a:t>hy </a:t>
            </a:r>
            <a:r>
              <a:rPr lang="en-US" dirty="0" smtClean="0"/>
              <a:t>did he pray this? Could God take His Holy Spirit from us today?</a:t>
            </a:r>
          </a:p>
          <a:p>
            <a:pPr lvl="0"/>
            <a:r>
              <a:rPr lang="en-US" dirty="0" smtClean="0">
                <a:solidFill>
                  <a:schemeClr val="tx1"/>
                </a:solidFill>
                <a:latin typeface="+mn-lt"/>
                <a:ea typeface="+mn-ea"/>
                <a:cs typeface="+mn-cs"/>
              </a:rPr>
              <a:t>Does God communicate to us through His Holy Spirit apart from the Bible? If so how and how can we be sure what the message is?</a:t>
            </a:r>
          </a:p>
          <a:p>
            <a:pPr lvl="0"/>
            <a:r>
              <a:rPr lang="en-US" dirty="0" smtClean="0"/>
              <a:t>How should the indwelling Holy Spirit affect our daily lives?</a:t>
            </a:r>
            <a:endParaRPr lang="en-US" dirty="0" smtClean="0">
              <a:solidFill>
                <a:schemeClr val="tx1"/>
              </a:solidFill>
              <a:latin typeface="+mn-lt"/>
              <a:ea typeface="+mn-ea"/>
              <a:cs typeface="+mn-cs"/>
            </a:endParaRPr>
          </a:p>
        </p:txBody>
      </p:sp>
      <p:sp>
        <p:nvSpPr>
          <p:cNvPr id="6148" name="Footer Placeholder 1"/>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The Biblical Studies Foundation</a:t>
            </a:r>
            <a:endParaRPr lang="en-US" sz="1400" dirty="0" smtClean="0">
              <a:solidFill>
                <a:schemeClr val="tx2"/>
              </a:solidFill>
              <a:latin typeface="Arial" charset="0"/>
            </a:endParaRPr>
          </a:p>
        </p:txBody>
      </p:sp>
    </p:spTree>
    <p:extLst>
      <p:ext uri="{BB962C8B-B14F-4D97-AF65-F5344CB8AC3E}">
        <p14:creationId xmlns:p14="http://schemas.microsoft.com/office/powerpoint/2010/main" val="2977063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b="1" dirty="0" smtClean="0">
                <a:solidFill>
                  <a:srgbClr val="7030A0"/>
                </a:solidFill>
                <a:cs typeface="Times New Roman" pitchFamily="18" charset="0"/>
              </a:rPr>
              <a:t>Discussion Questions</a:t>
            </a:r>
          </a:p>
        </p:txBody>
      </p:sp>
      <p:sp>
        <p:nvSpPr>
          <p:cNvPr id="4099" name="Rectangle 3"/>
          <p:cNvSpPr>
            <a:spLocks noGrp="1" noChangeArrowheads="1"/>
          </p:cNvSpPr>
          <p:nvPr>
            <p:ph type="body" idx="1"/>
          </p:nvPr>
        </p:nvSpPr>
        <p:spPr>
          <a:xfrm>
            <a:off x="105229" y="1295400"/>
            <a:ext cx="9067800" cy="5029200"/>
          </a:xfrm>
        </p:spPr>
        <p:txBody>
          <a:bodyPr/>
          <a:lstStyle/>
          <a:p>
            <a:pPr marL="0" indent="0" eaLnBrk="1" hangingPunct="1">
              <a:lnSpc>
                <a:spcPct val="90000"/>
              </a:lnSpc>
              <a:buFontTx/>
              <a:buNone/>
              <a:defRPr/>
            </a:pPr>
            <a:endParaRPr lang="en-US" sz="2800" dirty="0" smtClean="0">
              <a:latin typeface="Palatino Linotype" pitchFamily="18" charset="0"/>
              <a:cs typeface="Times New Roman" pitchFamily="18" charset="0"/>
            </a:endParaRPr>
          </a:p>
          <a:p>
            <a:pPr lvl="0"/>
            <a:r>
              <a:rPr lang="en-US" dirty="0" smtClean="0"/>
              <a:t>Can people perform miracles today the same way that the apostles did in the first century?</a:t>
            </a:r>
          </a:p>
          <a:p>
            <a:pPr lvl="0"/>
            <a:r>
              <a:rPr lang="en-US" dirty="0" smtClean="0"/>
              <a:t>How would you decide if a spiritual gift is </a:t>
            </a:r>
            <a:r>
              <a:rPr lang="en-US" smtClean="0"/>
              <a:t>being </a:t>
            </a:r>
            <a:r>
              <a:rPr lang="en-US" smtClean="0"/>
              <a:t>used </a:t>
            </a:r>
            <a:r>
              <a:rPr lang="en-US" smtClean="0"/>
              <a:t>in </a:t>
            </a:r>
            <a:r>
              <a:rPr lang="en-US" smtClean="0"/>
              <a:t>an authentic </a:t>
            </a:r>
            <a:r>
              <a:rPr lang="en-US" dirty="0" smtClean="0"/>
              <a:t>manner or not? Has some gift ever been claimed where you thought something was not biblical about it?</a:t>
            </a:r>
          </a:p>
          <a:p>
            <a:pPr lvl="0"/>
            <a:endParaRPr lang="en-US" dirty="0">
              <a:solidFill>
                <a:schemeClr val="tx1"/>
              </a:solidFill>
              <a:latin typeface="+mn-lt"/>
              <a:ea typeface="+mn-ea"/>
              <a:cs typeface="+mn-cs"/>
            </a:endParaRPr>
          </a:p>
          <a:p>
            <a:pPr lvl="0"/>
            <a:endParaRPr lang="en-US" dirty="0" smtClean="0"/>
          </a:p>
          <a:p>
            <a:pPr lvl="0"/>
            <a:endParaRPr lang="en-US" dirty="0">
              <a:solidFill>
                <a:schemeClr val="tx1"/>
              </a:solidFill>
              <a:latin typeface="+mn-lt"/>
              <a:ea typeface="+mn-ea"/>
              <a:cs typeface="+mn-cs"/>
            </a:endParaRPr>
          </a:p>
          <a:p>
            <a:pPr lvl="0"/>
            <a:endParaRPr lang="en-US" dirty="0" smtClean="0"/>
          </a:p>
          <a:p>
            <a:pPr marL="0" lvl="0" indent="0">
              <a:buNone/>
            </a:pPr>
            <a:endParaRPr lang="en-US" dirty="0" smtClean="0"/>
          </a:p>
          <a:p>
            <a:pPr marL="0" lvl="0" indent="0">
              <a:buNone/>
            </a:pPr>
            <a:r>
              <a:rPr lang="en-US" sz="1200" dirty="0"/>
              <a:t>	</a:t>
            </a:r>
            <a:r>
              <a:rPr lang="en-US" sz="1200" dirty="0" smtClean="0"/>
              <a:t>			PowerPoint </a:t>
            </a:r>
            <a:r>
              <a:rPr lang="en-US" sz="1200" dirty="0"/>
              <a:t>template used with permission from ChristianPPT.com</a:t>
            </a:r>
            <a:endParaRPr lang="en-US" sz="1200" dirty="0">
              <a:solidFill>
                <a:schemeClr val="tx1"/>
              </a:solidFill>
            </a:endParaRPr>
          </a:p>
        </p:txBody>
      </p:sp>
      <p:sp>
        <p:nvSpPr>
          <p:cNvPr id="6148" name="Footer Placeholder 1"/>
          <p:cNvSpPr>
            <a:spLocks noGrp="1"/>
          </p:cNvSpPr>
          <p:nvPr>
            <p:ph type="ftr" sz="quarter" idx="11"/>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20000"/>
              </a:spcBef>
              <a:spcAft>
                <a:spcPct val="0"/>
              </a:spcAft>
              <a:defRPr sz="2400">
                <a:solidFill>
                  <a:schemeClr val="tx1"/>
                </a:solidFill>
                <a:latin typeface="Times New Roman" pitchFamily="18" charset="0"/>
              </a:defRPr>
            </a:lvl6pPr>
            <a:lvl7pPr marL="2971800" indent="-228600" algn="ctr" eaLnBrk="0" fontAlgn="base" hangingPunct="0">
              <a:spcBef>
                <a:spcPct val="20000"/>
              </a:spcBef>
              <a:spcAft>
                <a:spcPct val="0"/>
              </a:spcAft>
              <a:defRPr sz="2400">
                <a:solidFill>
                  <a:schemeClr val="tx1"/>
                </a:solidFill>
                <a:latin typeface="Times New Roman" pitchFamily="18" charset="0"/>
              </a:defRPr>
            </a:lvl7pPr>
            <a:lvl8pPr marL="3429000" indent="-228600" algn="ctr" eaLnBrk="0" fontAlgn="base" hangingPunct="0">
              <a:spcBef>
                <a:spcPct val="20000"/>
              </a:spcBef>
              <a:spcAft>
                <a:spcPct val="0"/>
              </a:spcAft>
              <a:defRPr sz="2400">
                <a:solidFill>
                  <a:schemeClr val="tx1"/>
                </a:solidFill>
                <a:latin typeface="Times New Roman" pitchFamily="18" charset="0"/>
              </a:defRPr>
            </a:lvl8pPr>
            <a:lvl9pPr marL="3886200" indent="-228600" algn="ctr" eaLnBrk="0" fontAlgn="base" hangingPunct="0">
              <a:spcBef>
                <a:spcPct val="20000"/>
              </a:spcBef>
              <a:spcAft>
                <a:spcPct val="0"/>
              </a:spcAft>
              <a:defRPr sz="2400">
                <a:solidFill>
                  <a:schemeClr val="tx1"/>
                </a:solidFill>
                <a:latin typeface="Times New Roman" pitchFamily="18" charset="0"/>
              </a:defRPr>
            </a:lvl9pPr>
          </a:lstStyle>
          <a:p>
            <a:pPr eaLnBrk="1" hangingPunct="1"/>
            <a:r>
              <a:rPr lang="en-US" sz="1400" smtClean="0">
                <a:solidFill>
                  <a:schemeClr val="tx2"/>
                </a:solidFill>
                <a:latin typeface="Arial" charset="0"/>
              </a:rPr>
              <a:t>The Biblical Studies Foundation</a:t>
            </a:r>
            <a:endParaRPr lang="en-US" sz="1400" dirty="0" smtClean="0">
              <a:solidFill>
                <a:schemeClr val="tx2"/>
              </a:solidFill>
              <a:latin typeface="Arial" charset="0"/>
            </a:endParaRPr>
          </a:p>
        </p:txBody>
      </p:sp>
    </p:spTree>
    <p:extLst>
      <p:ext uri="{BB962C8B-B14F-4D97-AF65-F5344CB8AC3E}">
        <p14:creationId xmlns:p14="http://schemas.microsoft.com/office/powerpoint/2010/main" val="19865021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anim calcmode="lin" valueType="num">
                                      <p:cBhvr additive="base">
                                        <p:cTn id="1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93486" y="1600200"/>
            <a:ext cx="4615543" cy="4525963"/>
          </a:xfrm>
        </p:spPr>
        <p:txBody>
          <a:bodyPr/>
          <a:lstStyle/>
          <a:p>
            <a:r>
              <a:rPr lang="en-US" sz="2800" dirty="0" smtClean="0"/>
              <a:t>Someone once said: “The </a:t>
            </a:r>
            <a:r>
              <a:rPr lang="en-US" sz="2800" dirty="0"/>
              <a:t>average church member’s understanding of the Holy Spirit is so vague it is nearly non-existent</a:t>
            </a:r>
            <a:r>
              <a:rPr lang="en-US" sz="2800" dirty="0" smtClean="0"/>
              <a:t>.” (Source Bible.org.)</a:t>
            </a:r>
          </a:p>
          <a:p>
            <a:r>
              <a:rPr lang="en-US" sz="2800" dirty="0" smtClean="0"/>
              <a:t>In this lesson we are going to try and help remedy this.</a:t>
            </a:r>
            <a:endParaRPr lang="en-US" sz="2800" dirty="0"/>
          </a:p>
        </p:txBody>
      </p:sp>
      <p:sp>
        <p:nvSpPr>
          <p:cNvPr id="4" name="Footer Placeholder 3"/>
          <p:cNvSpPr>
            <a:spLocks noGrp="1"/>
          </p:cNvSpPr>
          <p:nvPr>
            <p:ph type="ftr" sz="quarter" idx="11"/>
          </p:nvPr>
        </p:nvSpPr>
        <p:spPr/>
        <p:txBody>
          <a:bodyPr/>
          <a:lstStyle/>
          <a:p>
            <a:r>
              <a:rPr lang="en-US" smtClean="0"/>
              <a:t>The Biblical Studies Foundation</a:t>
            </a:r>
            <a:endParaRPr lang="en-US"/>
          </a:p>
        </p:txBody>
      </p:sp>
      <p:pic>
        <p:nvPicPr>
          <p:cNvPr id="2050" name="Picture 2" descr="http://4.bp.blogspot.com/_JnSrxGjaqnQ/S_h3Azfm5TI/AAAAAAAACFc/3KaN7vOVG44/s1600/holy-spirit-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6547" y="1451430"/>
            <a:ext cx="3763282" cy="4688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48879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Overview of the Lesson</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sz="2800" dirty="0">
                <a:solidFill>
                  <a:schemeClr val="tx1"/>
                </a:solidFill>
              </a:rPr>
              <a:t>The Personhood and Deity of the Holy Spirit</a:t>
            </a:r>
          </a:p>
          <a:p>
            <a:r>
              <a:rPr lang="en-US" sz="2800" dirty="0" smtClean="0">
                <a:solidFill>
                  <a:schemeClr val="tx1"/>
                </a:solidFill>
              </a:rPr>
              <a:t>The </a:t>
            </a:r>
            <a:r>
              <a:rPr lang="en-US" sz="2800" dirty="0">
                <a:solidFill>
                  <a:schemeClr val="tx1"/>
                </a:solidFill>
              </a:rPr>
              <a:t>Holy Spirit in the </a:t>
            </a:r>
            <a:r>
              <a:rPr lang="en-US" sz="2800" dirty="0" smtClean="0">
                <a:solidFill>
                  <a:schemeClr val="tx1"/>
                </a:solidFill>
              </a:rPr>
              <a:t>Creation, Revelation and the Old Testament</a:t>
            </a:r>
          </a:p>
          <a:p>
            <a:r>
              <a:rPr lang="en-US" sz="2800" dirty="0" smtClean="0">
                <a:solidFill>
                  <a:schemeClr val="tx1"/>
                </a:solidFill>
              </a:rPr>
              <a:t>The </a:t>
            </a:r>
            <a:r>
              <a:rPr lang="en-US" sz="2800" dirty="0">
                <a:solidFill>
                  <a:schemeClr val="tx1"/>
                </a:solidFill>
              </a:rPr>
              <a:t>Pre-Conversion Work of the Spirit</a:t>
            </a:r>
          </a:p>
          <a:p>
            <a:r>
              <a:rPr lang="en-US" sz="2800" dirty="0" smtClean="0">
                <a:solidFill>
                  <a:schemeClr val="tx1"/>
                </a:solidFill>
              </a:rPr>
              <a:t>The </a:t>
            </a:r>
            <a:r>
              <a:rPr lang="en-US" sz="2800" dirty="0">
                <a:solidFill>
                  <a:schemeClr val="tx1"/>
                </a:solidFill>
              </a:rPr>
              <a:t>Conversion Work of the </a:t>
            </a:r>
            <a:r>
              <a:rPr lang="en-US" sz="2800" dirty="0" smtClean="0">
                <a:solidFill>
                  <a:schemeClr val="tx1"/>
                </a:solidFill>
              </a:rPr>
              <a:t>Spirit</a:t>
            </a:r>
          </a:p>
          <a:p>
            <a:r>
              <a:rPr lang="en-US" sz="2800" dirty="0" smtClean="0">
                <a:solidFill>
                  <a:schemeClr val="tx1"/>
                </a:solidFill>
              </a:rPr>
              <a:t>The Post-Conversion </a:t>
            </a:r>
            <a:r>
              <a:rPr lang="en-US" sz="2800" dirty="0"/>
              <a:t>(</a:t>
            </a:r>
            <a:r>
              <a:rPr lang="en-US" sz="2800" dirty="0" smtClean="0">
                <a:solidFill>
                  <a:schemeClr val="tx1"/>
                </a:solidFill>
              </a:rPr>
              <a:t>Sanctification) </a:t>
            </a:r>
            <a:r>
              <a:rPr lang="en-US" sz="2800" dirty="0">
                <a:solidFill>
                  <a:schemeClr val="tx1"/>
                </a:solidFill>
              </a:rPr>
              <a:t>Work of the Spirit</a:t>
            </a:r>
          </a:p>
          <a:p>
            <a:r>
              <a:rPr lang="en-US" sz="2800" dirty="0" smtClean="0">
                <a:solidFill>
                  <a:schemeClr val="tx1"/>
                </a:solidFill>
              </a:rPr>
              <a:t>Spiritual </a:t>
            </a:r>
            <a:r>
              <a:rPr lang="en-US" sz="2800" dirty="0">
                <a:solidFill>
                  <a:schemeClr val="tx1"/>
                </a:solidFill>
              </a:rPr>
              <a:t>Gifts</a:t>
            </a:r>
          </a:p>
          <a:p>
            <a:pPr marL="0" indent="0">
              <a:buNone/>
            </a:pPr>
            <a:endParaRPr lang="en-US" sz="28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59657" y="274638"/>
            <a:ext cx="8984343" cy="1143000"/>
          </a:xfrm>
        </p:spPr>
        <p:txBody>
          <a:bodyPr/>
          <a:lstStyle/>
          <a:p>
            <a:pPr algn="ctr"/>
            <a:r>
              <a:rPr lang="en-US" sz="3600" b="1" dirty="0" smtClean="0">
                <a:solidFill>
                  <a:srgbClr val="0070C0"/>
                </a:solidFill>
              </a:rPr>
              <a:t>The Personhood and Deity of the Spirit</a:t>
            </a:r>
            <a:endParaRPr lang="en-US" sz="3600" b="1" dirty="0">
              <a:solidFill>
                <a:srgbClr val="0070C0"/>
              </a:solidFill>
            </a:endParaRPr>
          </a:p>
        </p:txBody>
      </p:sp>
      <p:sp>
        <p:nvSpPr>
          <p:cNvPr id="53251" name="Rectangle 3"/>
          <p:cNvSpPr>
            <a:spLocks noGrp="1" noChangeArrowheads="1"/>
          </p:cNvSpPr>
          <p:nvPr>
            <p:ph type="body" idx="1"/>
          </p:nvPr>
        </p:nvSpPr>
        <p:spPr>
          <a:xfrm>
            <a:off x="259307" y="1600200"/>
            <a:ext cx="8884693" cy="4254690"/>
          </a:xfrm>
        </p:spPr>
        <p:txBody>
          <a:bodyPr/>
          <a:lstStyle/>
          <a:p>
            <a:r>
              <a:rPr lang="en-US" dirty="0" smtClean="0"/>
              <a:t>The Spirit has attributes that only a person can have</a:t>
            </a:r>
          </a:p>
          <a:p>
            <a:pPr lvl="1"/>
            <a:r>
              <a:rPr lang="en-US" dirty="0" smtClean="0"/>
              <a:t>1) intelligence (1 </a:t>
            </a:r>
            <a:r>
              <a:rPr lang="en-US" dirty="0" err="1" smtClean="0"/>
              <a:t>Cor</a:t>
            </a:r>
            <a:r>
              <a:rPr lang="en-US" dirty="0" smtClean="0"/>
              <a:t> 2:10-13)</a:t>
            </a:r>
          </a:p>
          <a:p>
            <a:pPr lvl="1"/>
            <a:r>
              <a:rPr lang="en-US" dirty="0" smtClean="0"/>
              <a:t>2) feelings (</a:t>
            </a:r>
            <a:r>
              <a:rPr lang="en-US" dirty="0" err="1" smtClean="0"/>
              <a:t>Eph</a:t>
            </a:r>
            <a:r>
              <a:rPr lang="en-US" dirty="0" smtClean="0"/>
              <a:t> 4:30)</a:t>
            </a:r>
          </a:p>
          <a:p>
            <a:pPr lvl="1"/>
            <a:r>
              <a:rPr lang="en-US" dirty="0" smtClean="0"/>
              <a:t>3) a will (1 </a:t>
            </a:r>
            <a:r>
              <a:rPr lang="en-US" dirty="0" err="1" smtClean="0"/>
              <a:t>Cor</a:t>
            </a:r>
            <a:r>
              <a:rPr lang="en-US" dirty="0" smtClean="0"/>
              <a:t> 12:11; Acts 16:6-12)</a:t>
            </a:r>
          </a:p>
          <a:p>
            <a:pPr lvl="1"/>
            <a:r>
              <a:rPr lang="en-US" dirty="0" smtClean="0"/>
              <a:t>4) prays (Rom 8:26)</a:t>
            </a:r>
          </a:p>
          <a:p>
            <a:pPr lvl="1"/>
            <a:r>
              <a:rPr lang="en-US" dirty="0" smtClean="0"/>
              <a:t>5) does miracles (Acts 8:39)</a:t>
            </a:r>
          </a:p>
          <a:p>
            <a:pPr lvl="1"/>
            <a:r>
              <a:rPr lang="en-US" dirty="0" smtClean="0"/>
              <a:t>6) can be lied to (Acts 5:3)</a:t>
            </a:r>
          </a:p>
          <a:p>
            <a:pPr lvl="1"/>
            <a:r>
              <a:rPr lang="en-US" dirty="0" smtClean="0"/>
              <a:t>7) can be insulted (</a:t>
            </a:r>
            <a:r>
              <a:rPr lang="en-US" dirty="0" err="1" smtClean="0"/>
              <a:t>Heb</a:t>
            </a:r>
            <a:r>
              <a:rPr lang="en-US" dirty="0" smtClean="0"/>
              <a:t> 10:29)</a:t>
            </a:r>
          </a:p>
          <a:p>
            <a:pPr lvl="1"/>
            <a:r>
              <a:rPr lang="en-US" dirty="0" smtClean="0"/>
              <a:t>8) teaches and directs (John 14:26; Acts 8:29)</a:t>
            </a:r>
            <a:endParaRPr lang="en-US"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6159799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3251">
                                            <p:txEl>
                                              <p:pRg st="2" end="2"/>
                                            </p:txEl>
                                          </p:spTgt>
                                        </p:tgtEl>
                                        <p:attrNameLst>
                                          <p:attrName>style.visibility</p:attrName>
                                        </p:attrNameLst>
                                      </p:cBhvr>
                                      <p:to>
                                        <p:strVal val="visible"/>
                                      </p:to>
                                    </p:set>
                                    <p:anim calcmode="lin" valueType="num">
                                      <p:cBhvr additive="base">
                                        <p:cTn id="19"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3251">
                                            <p:txEl>
                                              <p:pRg st="6" end="6"/>
                                            </p:txEl>
                                          </p:spTgt>
                                        </p:tgtEl>
                                        <p:attrNameLst>
                                          <p:attrName>style.visibility</p:attrName>
                                        </p:attrNameLst>
                                      </p:cBhvr>
                                      <p:to>
                                        <p:strVal val="visible"/>
                                      </p:to>
                                    </p:set>
                                    <p:anim calcmode="lin" valueType="num">
                                      <p:cBhvr additive="base">
                                        <p:cTn id="43" dur="500" fill="hold"/>
                                        <p:tgtEl>
                                          <p:spTgt spid="532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32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3251">
                                            <p:txEl>
                                              <p:pRg st="7" end="7"/>
                                            </p:txEl>
                                          </p:spTgt>
                                        </p:tgtEl>
                                        <p:attrNameLst>
                                          <p:attrName>style.visibility</p:attrName>
                                        </p:attrNameLst>
                                      </p:cBhvr>
                                      <p:to>
                                        <p:strVal val="visible"/>
                                      </p:to>
                                    </p:set>
                                    <p:anim calcmode="lin" valueType="num">
                                      <p:cBhvr additive="base">
                                        <p:cTn id="49" dur="500" fill="hold"/>
                                        <p:tgtEl>
                                          <p:spTgt spid="532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32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3251">
                                            <p:txEl>
                                              <p:pRg st="8" end="8"/>
                                            </p:txEl>
                                          </p:spTgt>
                                        </p:tgtEl>
                                        <p:attrNameLst>
                                          <p:attrName>style.visibility</p:attrName>
                                        </p:attrNameLst>
                                      </p:cBhvr>
                                      <p:to>
                                        <p:strVal val="visible"/>
                                      </p:to>
                                    </p:set>
                                    <p:anim calcmode="lin" valueType="num">
                                      <p:cBhvr additive="base">
                                        <p:cTn id="55" dur="500" fill="hold"/>
                                        <p:tgtEl>
                                          <p:spTgt spid="5325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32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The Deity </a:t>
            </a:r>
            <a:r>
              <a:rPr lang="en-US" sz="3600" b="1" dirty="0">
                <a:solidFill>
                  <a:srgbClr val="0070C0"/>
                </a:solidFill>
              </a:rPr>
              <a:t>of the Spirit</a:t>
            </a:r>
          </a:p>
        </p:txBody>
      </p:sp>
      <p:sp>
        <p:nvSpPr>
          <p:cNvPr id="53251" name="Rectangle 3"/>
          <p:cNvSpPr>
            <a:spLocks noGrp="1" noChangeArrowheads="1"/>
          </p:cNvSpPr>
          <p:nvPr>
            <p:ph type="body" idx="1"/>
          </p:nvPr>
        </p:nvSpPr>
        <p:spPr>
          <a:xfrm>
            <a:off x="259307" y="1600200"/>
            <a:ext cx="8884693" cy="4254690"/>
          </a:xfrm>
        </p:spPr>
        <p:txBody>
          <a:bodyPr/>
          <a:lstStyle/>
          <a:p>
            <a:r>
              <a:rPr lang="en-US" dirty="0" smtClean="0"/>
              <a:t>The Spirit is equated with God:</a:t>
            </a:r>
          </a:p>
          <a:p>
            <a:pPr lvl="1"/>
            <a:r>
              <a:rPr lang="en-US" dirty="0" smtClean="0"/>
              <a:t>But Peter said, “Ananias, why has Satan filled your heart to lie to the Holy Spirit and keep back for yourself part of the proceeds from the sale of the land? Before it was sold, did it not belong to you? And when it was sold, was the money not at your disposal? How have you thought up this deed in your heart? You have not lied to people but to </a:t>
            </a:r>
            <a:r>
              <a:rPr lang="en-US" i="1" dirty="0" smtClean="0"/>
              <a:t>God</a:t>
            </a:r>
            <a:r>
              <a:rPr lang="en-US" dirty="0" smtClean="0"/>
              <a:t>!” (Acts 5:3-4).</a:t>
            </a:r>
            <a:endParaRPr lang="en-US"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603619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The Holy Spirit in Creation</a:t>
            </a:r>
            <a:endParaRPr lang="en-US" sz="3600" b="1" dirty="0">
              <a:solidFill>
                <a:srgbClr val="0070C0"/>
              </a:solidFill>
            </a:endParaRPr>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Involved in Creation.</a:t>
            </a:r>
          </a:p>
          <a:p>
            <a:pPr lvl="1"/>
            <a:r>
              <a:rPr lang="en-US" dirty="0" smtClean="0"/>
              <a:t>In </a:t>
            </a:r>
            <a:r>
              <a:rPr lang="en-US" dirty="0"/>
              <a:t>the beginning God created the heavens and the </a:t>
            </a:r>
            <a:r>
              <a:rPr lang="en-US" dirty="0" smtClean="0"/>
              <a:t>earth. Now the earth was without shape and empty, and darkness was over the surface of the watery deep, but the Spirit of God was moving over the surface of the water (Gen 1:1-2).</a:t>
            </a:r>
          </a:p>
          <a:p>
            <a:pPr lvl="1"/>
            <a:r>
              <a:rPr lang="en-US" dirty="0" err="1" smtClean="0"/>
              <a:t>Elihu</a:t>
            </a:r>
            <a:r>
              <a:rPr lang="en-US" dirty="0"/>
              <a:t> to Job</a:t>
            </a:r>
            <a:r>
              <a:rPr lang="en-US" dirty="0" smtClean="0"/>
              <a:t>: </a:t>
            </a:r>
            <a:r>
              <a:rPr lang="en-US" dirty="0"/>
              <a:t>The Spirit of God has made </a:t>
            </a:r>
            <a:r>
              <a:rPr lang="en-US" dirty="0" smtClean="0"/>
              <a:t>me, and </a:t>
            </a:r>
            <a:r>
              <a:rPr lang="en-US" dirty="0"/>
              <a:t>the breath of the Almighty gives me </a:t>
            </a:r>
            <a:r>
              <a:rPr lang="en-US" dirty="0" smtClean="0"/>
              <a:t>life (Job 33:4).</a:t>
            </a:r>
            <a:endParaRPr lang="en-US" dirty="0"/>
          </a:p>
          <a:p>
            <a:endParaRPr lang="en-US" dirty="0"/>
          </a:p>
          <a:p>
            <a:endParaRPr lang="en-US" sz="3200" dirty="0" smtClean="0"/>
          </a:p>
          <a:p>
            <a:endParaRPr lang="en-US" sz="32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1737153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3251">
                                            <p:txEl>
                                              <p:pRg st="2" end="2"/>
                                            </p:txEl>
                                          </p:spTgt>
                                        </p:tgtEl>
                                        <p:attrNameLst>
                                          <p:attrName>style.visibility</p:attrName>
                                        </p:attrNameLst>
                                      </p:cBhvr>
                                      <p:to>
                                        <p:strVal val="visible"/>
                                      </p:to>
                                    </p:set>
                                    <p:animEffect transition="in" filter="fade">
                                      <p:cBhvr>
                                        <p:cTn id="1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dirty="0" smtClean="0">
                <a:solidFill>
                  <a:srgbClr val="0070C0"/>
                </a:solidFill>
              </a:rPr>
              <a:t>The Holy Spirit in Revelation</a:t>
            </a:r>
            <a:endParaRPr lang="en-US" sz="3600" dirty="0">
              <a:solidFill>
                <a:srgbClr val="0070C0"/>
              </a:solidFill>
            </a:endParaRPr>
          </a:p>
        </p:txBody>
      </p:sp>
      <p:sp>
        <p:nvSpPr>
          <p:cNvPr id="53251" name="Rectangle 3"/>
          <p:cNvSpPr>
            <a:spLocks noGrp="1" noChangeArrowheads="1"/>
          </p:cNvSpPr>
          <p:nvPr>
            <p:ph type="body" idx="1"/>
          </p:nvPr>
        </p:nvSpPr>
        <p:spPr>
          <a:xfrm>
            <a:off x="1" y="1600200"/>
            <a:ext cx="9144000" cy="4254690"/>
          </a:xfrm>
        </p:spPr>
        <p:txBody>
          <a:bodyPr/>
          <a:lstStyle/>
          <a:p>
            <a:r>
              <a:rPr lang="en-US" sz="3200" dirty="0" smtClean="0"/>
              <a:t>Involved in Revelation of God’s word.</a:t>
            </a:r>
          </a:p>
          <a:p>
            <a:pPr lvl="1"/>
            <a:r>
              <a:rPr lang="en-US" sz="2800" dirty="0" smtClean="0"/>
              <a:t>In citing Psalm 2 the Peter and John with the church state “Master, who </a:t>
            </a:r>
            <a:r>
              <a:rPr lang="en-US" sz="2800" dirty="0"/>
              <a:t>said by the Holy Spirit through your servant David our forefather</a:t>
            </a:r>
            <a:r>
              <a:rPr lang="en-US" sz="2800" dirty="0" smtClean="0"/>
              <a:t>, ‘</a:t>
            </a:r>
            <a:r>
              <a:rPr lang="en-US" sz="2800" b="1" i="1" dirty="0"/>
              <a:t>Why do the nations </a:t>
            </a:r>
            <a:r>
              <a:rPr lang="en-US" sz="2800" b="1" i="1" dirty="0" smtClean="0"/>
              <a:t>rage,</a:t>
            </a:r>
            <a:r>
              <a:rPr lang="en-US" sz="2800" dirty="0" smtClean="0"/>
              <a:t> </a:t>
            </a:r>
            <a:r>
              <a:rPr lang="en-US" sz="2800" b="1" i="1" dirty="0" smtClean="0"/>
              <a:t>and </a:t>
            </a:r>
            <a:r>
              <a:rPr lang="en-US" sz="2800" b="1" i="1" dirty="0"/>
              <a:t>the peoples plot foolish </a:t>
            </a:r>
            <a:r>
              <a:rPr lang="en-US" sz="2800" b="1" i="1" dirty="0" smtClean="0"/>
              <a:t>things” </a:t>
            </a:r>
            <a:r>
              <a:rPr lang="en-US" sz="2800" dirty="0" smtClean="0"/>
              <a:t>(Acts 4:25).</a:t>
            </a:r>
          </a:p>
          <a:p>
            <a:pPr lvl="1"/>
            <a:r>
              <a:rPr lang="en-US" sz="2800" dirty="0" smtClean="0"/>
              <a:t>In citing Ps 95 the author </a:t>
            </a:r>
            <a:r>
              <a:rPr lang="en-US" sz="2800" dirty="0"/>
              <a:t>of Hebrews states, </a:t>
            </a:r>
            <a:r>
              <a:rPr lang="en-US" sz="2800" dirty="0" smtClean="0"/>
              <a:t>Therefore</a:t>
            </a:r>
            <a:r>
              <a:rPr lang="en-US" sz="2800" dirty="0"/>
              <a:t>, as the Holy Spirit says</a:t>
            </a:r>
            <a:r>
              <a:rPr lang="en-US" sz="2800" dirty="0" smtClean="0"/>
              <a:t>, “</a:t>
            </a:r>
            <a:r>
              <a:rPr lang="en-US" sz="2800" b="1" i="1" dirty="0"/>
              <a:t>Oh, that today you would listen as he speaks</a:t>
            </a:r>
            <a:r>
              <a:rPr lang="en-US" sz="2800" b="1" i="1" dirty="0" smtClean="0"/>
              <a:t>!</a:t>
            </a:r>
            <a:r>
              <a:rPr lang="en-US" sz="2800" dirty="0" smtClean="0"/>
              <a:t> (</a:t>
            </a:r>
            <a:r>
              <a:rPr lang="en-US" sz="2800" dirty="0" err="1" smtClean="0"/>
              <a:t>Heb</a:t>
            </a:r>
            <a:r>
              <a:rPr lang="en-US" sz="2800" dirty="0" smtClean="0"/>
              <a:t> 3:7)</a:t>
            </a:r>
            <a:endParaRPr lang="en-US" sz="2800" dirty="0"/>
          </a:p>
          <a:p>
            <a:endParaRPr lang="en-US" sz="3200" dirty="0" smtClean="0"/>
          </a:p>
          <a:p>
            <a:endParaRPr lang="en-US" sz="3200" dirty="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2313168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anim calcmode="lin" valueType="num">
                                      <p:cBhvr additive="base">
                                        <p:cTn id="7"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anim calcmode="lin" valueType="num">
                                      <p:cBhvr additive="base">
                                        <p:cTn id="13"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en-US" sz="3600" b="1" dirty="0" smtClean="0">
                <a:solidFill>
                  <a:srgbClr val="0070C0"/>
                </a:solidFill>
              </a:rPr>
              <a:t>The Holy Spirit in the Old Testament</a:t>
            </a:r>
            <a:endParaRPr lang="en-US" sz="3600" b="1" dirty="0">
              <a:solidFill>
                <a:srgbClr val="0070C0"/>
              </a:solidFill>
            </a:endParaRPr>
          </a:p>
        </p:txBody>
      </p:sp>
      <p:sp>
        <p:nvSpPr>
          <p:cNvPr id="53251" name="Rectangle 3"/>
          <p:cNvSpPr>
            <a:spLocks noGrp="1" noChangeArrowheads="1"/>
          </p:cNvSpPr>
          <p:nvPr>
            <p:ph type="body" idx="1"/>
          </p:nvPr>
        </p:nvSpPr>
        <p:spPr>
          <a:xfrm>
            <a:off x="259307" y="1600199"/>
            <a:ext cx="8884693" cy="4466771"/>
          </a:xfrm>
        </p:spPr>
        <p:txBody>
          <a:bodyPr/>
          <a:lstStyle/>
          <a:p>
            <a:r>
              <a:rPr lang="en-US" dirty="0"/>
              <a:t>Filled individuals temporarily for various kinds of service. In the NT age the indwelling Spirit is a permanent act. </a:t>
            </a:r>
          </a:p>
          <a:p>
            <a:pPr lvl="1"/>
            <a:r>
              <a:rPr lang="en-US" dirty="0"/>
              <a:t>Then the spirit of God rushed upon Saul</a:t>
            </a:r>
            <a:r>
              <a:rPr lang="en-US" baseline="30000" dirty="0"/>
              <a:t> </a:t>
            </a:r>
            <a:r>
              <a:rPr lang="en-US" baseline="30000" dirty="0">
                <a:hlinkClick r:id="rId2"/>
              </a:rPr>
              <a:t>14</a:t>
            </a:r>
            <a:r>
              <a:rPr lang="en-US" baseline="30000" dirty="0"/>
              <a:t> </a:t>
            </a:r>
            <a:r>
              <a:rPr lang="en-US" dirty="0"/>
              <a:t> and he prophesied among them. (1 Sam10:9) </a:t>
            </a:r>
          </a:p>
          <a:p>
            <a:pPr lvl="1"/>
            <a:r>
              <a:rPr lang="en-US" dirty="0"/>
              <a:t>Now the Spirit of the Lord had turned away from [departed] Saul, and an evil spirit from the Lord tormented him. (1 Sam 16:14).</a:t>
            </a:r>
          </a:p>
          <a:p>
            <a:r>
              <a:rPr lang="en-US" dirty="0" smtClean="0"/>
              <a:t>When David prayed after his sin with Bathsheba in Ps 51. “Do </a:t>
            </a:r>
            <a:r>
              <a:rPr lang="en-US" dirty="0"/>
              <a:t>not reject </a:t>
            </a:r>
            <a:r>
              <a:rPr lang="en-US" dirty="0" smtClean="0"/>
              <a:t>me! Do </a:t>
            </a:r>
            <a:r>
              <a:rPr lang="en-US" dirty="0"/>
              <a:t>not take your Holy Spirit away from me</a:t>
            </a:r>
            <a:r>
              <a:rPr lang="en-US" dirty="0" smtClean="0"/>
              <a:t>! He did not want what happened to Saul happen to him.</a:t>
            </a:r>
          </a:p>
          <a:p>
            <a:endParaRPr lang="en-US" dirty="0"/>
          </a:p>
          <a:p>
            <a:endParaRPr lang="en-US" dirty="0" smtClean="0"/>
          </a:p>
        </p:txBody>
      </p:sp>
      <p:sp>
        <p:nvSpPr>
          <p:cNvPr id="2" name="Footer Placeholder 1"/>
          <p:cNvSpPr>
            <a:spLocks noGrp="1"/>
          </p:cNvSpPr>
          <p:nvPr>
            <p:ph type="ftr" sz="quarter" idx="11"/>
          </p:nvPr>
        </p:nvSpPr>
        <p:spPr/>
        <p:txBody>
          <a:bodyPr/>
          <a:lstStyle/>
          <a:p>
            <a:r>
              <a:rPr lang="en-US" smtClean="0"/>
              <a:t>The Biblical Studies Foundation</a:t>
            </a:r>
            <a:endParaRPr lang="en-US"/>
          </a:p>
        </p:txBody>
      </p:sp>
    </p:spTree>
    <p:extLst>
      <p:ext uri="{BB962C8B-B14F-4D97-AF65-F5344CB8AC3E}">
        <p14:creationId xmlns:p14="http://schemas.microsoft.com/office/powerpoint/2010/main" val="537249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arn(inVertical)">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 calcmode="lin" valueType="num">
                                      <p:cBhvr additive="base">
                                        <p:cTn id="12"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3251">
                                            <p:txEl>
                                              <p:pRg st="2" end="2"/>
                                            </p:txEl>
                                          </p:spTgt>
                                        </p:tgtEl>
                                        <p:attrNameLst>
                                          <p:attrName>style.visibility</p:attrName>
                                        </p:attrNameLst>
                                      </p:cBhvr>
                                      <p:to>
                                        <p:strVal val="visible"/>
                                      </p:to>
                                    </p:set>
                                    <p:anim calcmode="lin" valueType="num">
                                      <p:cBhvr additive="base">
                                        <p:cTn id="18" dur="500" fill="hold"/>
                                        <p:tgtEl>
                                          <p:spTgt spid="53251">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3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3251">
                                            <p:txEl>
                                              <p:pRg st="3" end="3"/>
                                            </p:txEl>
                                          </p:spTgt>
                                        </p:tgtEl>
                                        <p:attrNameLst>
                                          <p:attrName>style.visibility</p:attrName>
                                        </p:attrNameLst>
                                      </p:cBhvr>
                                      <p:to>
                                        <p:strVal val="visible"/>
                                      </p:to>
                                    </p:set>
                                    <p:anim calcmode="lin" valueType="num">
                                      <p:cBhvr additive="base">
                                        <p:cTn id="24"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chri_0088_slide">
  <a:themeElements>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99CCFF"/>
        </a:lt1>
        <a:dk2>
          <a:srgbClr val="000000"/>
        </a:dk2>
        <a:lt2>
          <a:srgbClr val="CCCCCC"/>
        </a:lt2>
        <a:accent1>
          <a:srgbClr val="315F8C"/>
        </a:accent1>
        <a:accent2>
          <a:srgbClr val="1C548C"/>
        </a:accent2>
        <a:accent3>
          <a:srgbClr val="CAE2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FF"/>
        </a:lt1>
        <a:dk2>
          <a:srgbClr val="000000"/>
        </a:dk2>
        <a:lt2>
          <a:srgbClr val="CCCCCC"/>
        </a:lt2>
        <a:accent1>
          <a:srgbClr val="48468C"/>
        </a:accent1>
        <a:accent2>
          <a:srgbClr val="1F6660"/>
        </a:accent2>
        <a:accent3>
          <a:srgbClr val="CAE2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FF"/>
        </a:lt1>
        <a:dk2>
          <a:srgbClr val="000000"/>
        </a:dk2>
        <a:lt2>
          <a:srgbClr val="CCCCCC"/>
        </a:lt2>
        <a:accent1>
          <a:srgbClr val="73622E"/>
        </a:accent1>
        <a:accent2>
          <a:srgbClr val="265380"/>
        </a:accent2>
        <a:accent3>
          <a:srgbClr val="CAE2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FF"/>
        </a:lt1>
        <a:dk2>
          <a:srgbClr val="000000"/>
        </a:dk2>
        <a:lt2>
          <a:srgbClr val="CCCCCC"/>
        </a:lt2>
        <a:accent1>
          <a:srgbClr val="525E1C"/>
        </a:accent1>
        <a:accent2>
          <a:srgbClr val="734F22"/>
        </a:accent2>
        <a:accent3>
          <a:srgbClr val="CAE2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315F8C"/>
        </a:accent1>
        <a:accent2>
          <a:srgbClr val="1C548C"/>
        </a:accent2>
        <a:accent3>
          <a:srgbClr val="FFFFFF"/>
        </a:accent3>
        <a:accent4>
          <a:srgbClr val="000000"/>
        </a:accent4>
        <a:accent5>
          <a:srgbClr val="ADB6C5"/>
        </a:accent5>
        <a:accent6>
          <a:srgbClr val="184B7E"/>
        </a:accent6>
        <a:hlink>
          <a:srgbClr val="224B73"/>
        </a:hlink>
        <a:folHlink>
          <a:srgbClr val="00397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48468C"/>
        </a:accent1>
        <a:accent2>
          <a:srgbClr val="1F6660"/>
        </a:accent2>
        <a:accent3>
          <a:srgbClr val="FFFFFF"/>
        </a:accent3>
        <a:accent4>
          <a:srgbClr val="000000"/>
        </a:accent4>
        <a:accent5>
          <a:srgbClr val="B1B0C5"/>
        </a:accent5>
        <a:accent6>
          <a:srgbClr val="1B5C56"/>
        </a:accent6>
        <a:hlink>
          <a:srgbClr val="224B73"/>
        </a:hlink>
        <a:folHlink>
          <a:srgbClr val="583973"/>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73622E"/>
        </a:accent1>
        <a:accent2>
          <a:srgbClr val="265380"/>
        </a:accent2>
        <a:accent3>
          <a:srgbClr val="FFFFFF"/>
        </a:accent3>
        <a:accent4>
          <a:srgbClr val="000000"/>
        </a:accent4>
        <a:accent5>
          <a:srgbClr val="BCB7AD"/>
        </a:accent5>
        <a:accent6>
          <a:srgbClr val="214A73"/>
        </a:accent6>
        <a:hlink>
          <a:srgbClr val="6E3921"/>
        </a:hlink>
        <a:folHlink>
          <a:srgbClr val="661F54"/>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25E1C"/>
        </a:accent1>
        <a:accent2>
          <a:srgbClr val="734F22"/>
        </a:accent2>
        <a:accent3>
          <a:srgbClr val="FFFFFF"/>
        </a:accent3>
        <a:accent4>
          <a:srgbClr val="000000"/>
        </a:accent4>
        <a:accent5>
          <a:srgbClr val="B3B6AB"/>
        </a:accent5>
        <a:accent6>
          <a:srgbClr val="68471E"/>
        </a:accent6>
        <a:hlink>
          <a:srgbClr val="661F54"/>
        </a:hlink>
        <a:folHlink>
          <a:srgbClr val="224B7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chri_0088_slide</Template>
  <TotalTime>4977</TotalTime>
  <Words>2150</Words>
  <Application>Microsoft Office PowerPoint</Application>
  <PresentationFormat>On-screen Show (4:3)</PresentationFormat>
  <Paragraphs>154</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chri_0088_slide</vt:lpstr>
      <vt:lpstr>1_Default Design</vt:lpstr>
      <vt:lpstr>Study of the Holy Spirit</vt:lpstr>
      <vt:lpstr>Copyright Notice</vt:lpstr>
      <vt:lpstr>PowerPoint Presentation</vt:lpstr>
      <vt:lpstr>Overview of the Lesson</vt:lpstr>
      <vt:lpstr>The Personhood and Deity of the Spirit</vt:lpstr>
      <vt:lpstr>The Deity of the Spirit</vt:lpstr>
      <vt:lpstr>The Holy Spirit in Creation</vt:lpstr>
      <vt:lpstr>The Holy Spirit in Revelation</vt:lpstr>
      <vt:lpstr>The Holy Spirit in the Old Testament</vt:lpstr>
      <vt:lpstr>The Preconversion work of the Holy Spirit</vt:lpstr>
      <vt:lpstr>The Conversion work of the Holy Spirit</vt:lpstr>
      <vt:lpstr>The Conversion work of the Holy Spirit</vt:lpstr>
      <vt:lpstr>The Conversion work of the Holy Spirit</vt:lpstr>
      <vt:lpstr>The Conversion work of the Holy Spirit</vt:lpstr>
      <vt:lpstr>The Conversion work of the Holy Spirit</vt:lpstr>
      <vt:lpstr>Spiritual Gifts</vt:lpstr>
      <vt:lpstr>Spiritual Gifts</vt:lpstr>
      <vt:lpstr>Spiritual Gifts</vt:lpstr>
      <vt:lpstr>Spiritual Gifts</vt:lpstr>
      <vt:lpstr>The Post-Conversion work of the Holy Spirit</vt:lpstr>
      <vt:lpstr>The Post-Conversion work of the Holy Spirit</vt:lpstr>
      <vt:lpstr>The Post-Conversion work of the Holy Spirit</vt:lpstr>
      <vt:lpstr>Symbols of the Holy Spirit</vt:lpstr>
      <vt:lpstr>Symbols of the Holy Spirit</vt:lpstr>
      <vt:lpstr>Symbols of the Holy Spirit</vt:lpstr>
      <vt:lpstr>Symbols of the Holy Spirit</vt:lpstr>
      <vt:lpstr>D. L. Moody on the Holy Spirit</vt:lpstr>
      <vt:lpstr>Discussion Questions</vt:lpstr>
      <vt:lpstr>Discussion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Study of the Holy Spirit and Spiritual Gifts</dc:title>
  <dc:creator>James</dc:creator>
  <cp:lastModifiedBy>James</cp:lastModifiedBy>
  <cp:revision>63</cp:revision>
  <dcterms:created xsi:type="dcterms:W3CDTF">2012-09-18T14:39:55Z</dcterms:created>
  <dcterms:modified xsi:type="dcterms:W3CDTF">2013-11-07T20:51:15Z</dcterms:modified>
</cp:coreProperties>
</file>