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2" r:id="rId3"/>
  </p:sldMasterIdLst>
  <p:notesMasterIdLst>
    <p:notesMasterId r:id="rId43"/>
  </p:notesMasterIdLst>
  <p:sldIdLst>
    <p:sldId id="256" r:id="rId4"/>
    <p:sldId id="327" r:id="rId5"/>
    <p:sldId id="302" r:id="rId6"/>
    <p:sldId id="260" r:id="rId7"/>
    <p:sldId id="301" r:id="rId8"/>
    <p:sldId id="325" r:id="rId9"/>
    <p:sldId id="259" r:id="rId10"/>
    <p:sldId id="304" r:id="rId11"/>
    <p:sldId id="261" r:id="rId12"/>
    <p:sldId id="312" r:id="rId13"/>
    <p:sldId id="313" r:id="rId14"/>
    <p:sldId id="309" r:id="rId15"/>
    <p:sldId id="305" r:id="rId16"/>
    <p:sldId id="311" r:id="rId17"/>
    <p:sldId id="264" r:id="rId18"/>
    <p:sldId id="265" r:id="rId19"/>
    <p:sldId id="266" r:id="rId20"/>
    <p:sldId id="314" r:id="rId21"/>
    <p:sldId id="317" r:id="rId22"/>
    <p:sldId id="322" r:id="rId23"/>
    <p:sldId id="279" r:id="rId24"/>
    <p:sldId id="308" r:id="rId25"/>
    <p:sldId id="310" r:id="rId26"/>
    <p:sldId id="280" r:id="rId27"/>
    <p:sldId id="281" r:id="rId28"/>
    <p:sldId id="282" r:id="rId29"/>
    <p:sldId id="283" r:id="rId30"/>
    <p:sldId id="286" r:id="rId31"/>
    <p:sldId id="287" r:id="rId32"/>
    <p:sldId id="290" r:id="rId33"/>
    <p:sldId id="318" r:id="rId34"/>
    <p:sldId id="319" r:id="rId35"/>
    <p:sldId id="320" r:id="rId36"/>
    <p:sldId id="315" r:id="rId37"/>
    <p:sldId id="316" r:id="rId38"/>
    <p:sldId id="321" r:id="rId39"/>
    <p:sldId id="323" r:id="rId40"/>
    <p:sldId id="326" r:id="rId41"/>
    <p:sldId id="324"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9" autoAdjust="0"/>
    <p:restoredTop sz="94600"/>
  </p:normalViewPr>
  <p:slideViewPr>
    <p:cSldViewPr>
      <p:cViewPr>
        <p:scale>
          <a:sx n="75" d="100"/>
          <a:sy n="75" d="100"/>
        </p:scale>
        <p:origin x="-1956" y="-1140"/>
      </p:cViewPr>
      <p:guideLst>
        <p:guide orient="horz" pos="2160"/>
        <p:guide pos="2880"/>
      </p:guideLst>
    </p:cSldViewPr>
  </p:slideViewPr>
  <p:notesTextViewPr>
    <p:cViewPr>
      <p:scale>
        <a:sx n="1" d="1"/>
        <a:sy n="1" d="1"/>
      </p:scale>
      <p:origin x="0" y="0"/>
    </p:cViewPr>
  </p:notesTextViewPr>
  <p:sorterViewPr>
    <p:cViewPr>
      <p:scale>
        <a:sx n="100" d="100"/>
        <a:sy n="100" d="100"/>
      </p:scale>
      <p:origin x="0" y="6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E0241AA-5B43-4D3E-B525-9A73598AA9FD}" type="slidenum">
              <a:rPr lang="en-US"/>
              <a:pPr/>
              <a:t>‹#›</a:t>
            </a:fld>
            <a:endParaRPr lang="en-US"/>
          </a:p>
        </p:txBody>
      </p:sp>
    </p:spTree>
    <p:extLst>
      <p:ext uri="{BB962C8B-B14F-4D97-AF65-F5344CB8AC3E}">
        <p14:creationId xmlns:p14="http://schemas.microsoft.com/office/powerpoint/2010/main" val="8344542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32205-3F31-4F3D-B8DA-C147A37FC666}" type="slidenum">
              <a:rPr lang="en-US"/>
              <a:pPr/>
              <a:t>22</a:t>
            </a:fld>
            <a:endParaRPr lang="en-US"/>
          </a:p>
        </p:txBody>
      </p:sp>
      <p:sp>
        <p:nvSpPr>
          <p:cNvPr id="380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0C8C247-7033-48DF-A094-8C0F46FC5EAE}" type="slidenum">
              <a:rPr lang="en-US" sz="1200" smtClean="0"/>
              <a:pPr eaLnBrk="1" hangingPunct="1">
                <a:defRPr/>
              </a:pPr>
              <a:t>23</a:t>
            </a:fld>
            <a:endParaRPr lang="en-US" sz="1200" smtClean="0"/>
          </a:p>
        </p:txBody>
      </p:sp>
      <p:sp>
        <p:nvSpPr>
          <p:cNvPr id="3676162" name="Rectangle 2"/>
          <p:cNvSpPr>
            <a:spLocks noGrp="1" noRot="1" noChangeAspect="1" noChangeArrowheads="1" noTextEdit="1"/>
          </p:cNvSpPr>
          <p:nvPr>
            <p:ph type="sldImg"/>
          </p:nvPr>
        </p:nvSpPr>
        <p:spPr>
          <a:ln/>
          <a:extLst>
            <a:ext uri="{FAA26D3D-D897-4be2-8F04-BA451C77F1D7}"/>
          </a:extLst>
        </p:spPr>
      </p:sp>
      <p:sp>
        <p:nvSpPr>
          <p:cNvPr id="3676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r>
              <a:rPr lang="en-US" smtClean="0"/>
              <a:t>The Biblical Studies Foundation</a:t>
            </a:r>
            <a:endParaRPr lang="en-US"/>
          </a:p>
        </p:txBody>
      </p:sp>
      <p:sp>
        <p:nvSpPr>
          <p:cNvPr id="23558" name="Rectangle 6"/>
          <p:cNvSpPr>
            <a:spLocks noGrp="1" noChangeArrowheads="1"/>
          </p:cNvSpPr>
          <p:nvPr>
            <p:ph type="sldNum" sz="quarter" idx="4"/>
          </p:nvPr>
        </p:nvSpPr>
        <p:spPr/>
        <p:txBody>
          <a:bodyPr/>
          <a:lstStyle>
            <a:lvl1pPr>
              <a:defRPr/>
            </a:lvl1pPr>
          </a:lstStyle>
          <a:p>
            <a:fld id="{328813BC-BF34-4641-91B0-B3130A4686D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2631B041-898E-4A2F-9397-00E67D406851}" type="slidenum">
              <a:rPr lang="en-US"/>
              <a:pPr/>
              <a:t>‹#›</a:t>
            </a:fld>
            <a:endParaRPr lang="en-US"/>
          </a:p>
        </p:txBody>
      </p:sp>
    </p:spTree>
    <p:extLst>
      <p:ext uri="{BB962C8B-B14F-4D97-AF65-F5344CB8AC3E}">
        <p14:creationId xmlns:p14="http://schemas.microsoft.com/office/powerpoint/2010/main" val="247577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C88C737C-0157-4B3F-B14F-B8E0FDFC5852}" type="slidenum">
              <a:rPr lang="en-US"/>
              <a:pPr/>
              <a:t>‹#›</a:t>
            </a:fld>
            <a:endParaRPr lang="en-US"/>
          </a:p>
        </p:txBody>
      </p:sp>
    </p:spTree>
    <p:extLst>
      <p:ext uri="{BB962C8B-B14F-4D97-AF65-F5344CB8AC3E}">
        <p14:creationId xmlns:p14="http://schemas.microsoft.com/office/powerpoint/2010/main" val="2117321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r>
              <a:rPr lang="en-US" smtClean="0"/>
              <a:t>The Biblical Studies Foundation</a:t>
            </a:r>
            <a:endParaRPr lang="en-US"/>
          </a:p>
        </p:txBody>
      </p:sp>
      <p:sp>
        <p:nvSpPr>
          <p:cNvPr id="30727" name="Rectangle 7"/>
          <p:cNvSpPr>
            <a:spLocks noGrp="1" noChangeArrowheads="1"/>
          </p:cNvSpPr>
          <p:nvPr>
            <p:ph type="sldNum" sz="quarter" idx="4"/>
          </p:nvPr>
        </p:nvSpPr>
        <p:spPr/>
        <p:txBody>
          <a:bodyPr/>
          <a:lstStyle>
            <a:lvl1pPr>
              <a:defRPr/>
            </a:lvl1pPr>
          </a:lstStyle>
          <a:p>
            <a:fld id="{9C60AED0-1E88-40CE-804A-DE9709C085C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6FD7CAD4-7BC4-4878-9B8E-D0BFFDDFD17F}" type="slidenum">
              <a:rPr lang="en-US"/>
              <a:pPr/>
              <a:t>‹#›</a:t>
            </a:fld>
            <a:endParaRPr lang="en-US"/>
          </a:p>
        </p:txBody>
      </p:sp>
    </p:spTree>
    <p:extLst>
      <p:ext uri="{BB962C8B-B14F-4D97-AF65-F5344CB8AC3E}">
        <p14:creationId xmlns:p14="http://schemas.microsoft.com/office/powerpoint/2010/main" val="1755919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E65895A3-2294-489E-A2EE-7363CBCE4857}" type="slidenum">
              <a:rPr lang="en-US"/>
              <a:pPr/>
              <a:t>‹#›</a:t>
            </a:fld>
            <a:endParaRPr lang="en-US"/>
          </a:p>
        </p:txBody>
      </p:sp>
    </p:spTree>
    <p:extLst>
      <p:ext uri="{BB962C8B-B14F-4D97-AF65-F5344CB8AC3E}">
        <p14:creationId xmlns:p14="http://schemas.microsoft.com/office/powerpoint/2010/main" val="2291303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8E64425F-7F39-4BB0-B4A1-00441EB82F76}" type="slidenum">
              <a:rPr lang="en-US"/>
              <a:pPr/>
              <a:t>‹#›</a:t>
            </a:fld>
            <a:endParaRPr lang="en-US"/>
          </a:p>
        </p:txBody>
      </p:sp>
    </p:spTree>
    <p:extLst>
      <p:ext uri="{BB962C8B-B14F-4D97-AF65-F5344CB8AC3E}">
        <p14:creationId xmlns:p14="http://schemas.microsoft.com/office/powerpoint/2010/main" val="388152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The Biblical Studies Foundation</a:t>
            </a:r>
            <a:endParaRPr lang="en-US"/>
          </a:p>
        </p:txBody>
      </p:sp>
      <p:sp>
        <p:nvSpPr>
          <p:cNvPr id="9" name="Slide Number Placeholder 8"/>
          <p:cNvSpPr>
            <a:spLocks noGrp="1"/>
          </p:cNvSpPr>
          <p:nvPr>
            <p:ph type="sldNum" sz="quarter" idx="12"/>
          </p:nvPr>
        </p:nvSpPr>
        <p:spPr/>
        <p:txBody>
          <a:bodyPr/>
          <a:lstStyle>
            <a:lvl1pPr>
              <a:defRPr/>
            </a:lvl1pPr>
          </a:lstStyle>
          <a:p>
            <a:fld id="{5655B895-0C57-4714-A51A-3448C0E07143}" type="slidenum">
              <a:rPr lang="en-US"/>
              <a:pPr/>
              <a:t>‹#›</a:t>
            </a:fld>
            <a:endParaRPr lang="en-US"/>
          </a:p>
        </p:txBody>
      </p:sp>
    </p:spTree>
    <p:extLst>
      <p:ext uri="{BB962C8B-B14F-4D97-AF65-F5344CB8AC3E}">
        <p14:creationId xmlns:p14="http://schemas.microsoft.com/office/powerpoint/2010/main" val="31699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The Biblical Studies Foundation</a:t>
            </a:r>
            <a:endParaRPr lang="en-US"/>
          </a:p>
        </p:txBody>
      </p:sp>
      <p:sp>
        <p:nvSpPr>
          <p:cNvPr id="5" name="Slide Number Placeholder 4"/>
          <p:cNvSpPr>
            <a:spLocks noGrp="1"/>
          </p:cNvSpPr>
          <p:nvPr>
            <p:ph type="sldNum" sz="quarter" idx="12"/>
          </p:nvPr>
        </p:nvSpPr>
        <p:spPr/>
        <p:txBody>
          <a:bodyPr/>
          <a:lstStyle>
            <a:lvl1pPr>
              <a:defRPr/>
            </a:lvl1pPr>
          </a:lstStyle>
          <a:p>
            <a:fld id="{55683A7A-103A-48C0-AD98-C82D1C9ADD59}" type="slidenum">
              <a:rPr lang="en-US"/>
              <a:pPr/>
              <a:t>‹#›</a:t>
            </a:fld>
            <a:endParaRPr lang="en-US"/>
          </a:p>
        </p:txBody>
      </p:sp>
    </p:spTree>
    <p:extLst>
      <p:ext uri="{BB962C8B-B14F-4D97-AF65-F5344CB8AC3E}">
        <p14:creationId xmlns:p14="http://schemas.microsoft.com/office/powerpoint/2010/main" val="3408879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The Biblical Studies Foundation</a:t>
            </a:r>
            <a:endParaRPr lang="en-US"/>
          </a:p>
        </p:txBody>
      </p:sp>
      <p:sp>
        <p:nvSpPr>
          <p:cNvPr id="4" name="Slide Number Placeholder 3"/>
          <p:cNvSpPr>
            <a:spLocks noGrp="1"/>
          </p:cNvSpPr>
          <p:nvPr>
            <p:ph type="sldNum" sz="quarter" idx="12"/>
          </p:nvPr>
        </p:nvSpPr>
        <p:spPr/>
        <p:txBody>
          <a:bodyPr/>
          <a:lstStyle>
            <a:lvl1pPr>
              <a:defRPr/>
            </a:lvl1pPr>
          </a:lstStyle>
          <a:p>
            <a:fld id="{EECBF7D4-8E2D-4D13-B7A8-5B7CA9E9D962}" type="slidenum">
              <a:rPr lang="en-US"/>
              <a:pPr/>
              <a:t>‹#›</a:t>
            </a:fld>
            <a:endParaRPr lang="en-US"/>
          </a:p>
        </p:txBody>
      </p:sp>
    </p:spTree>
    <p:extLst>
      <p:ext uri="{BB962C8B-B14F-4D97-AF65-F5344CB8AC3E}">
        <p14:creationId xmlns:p14="http://schemas.microsoft.com/office/powerpoint/2010/main" val="116510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74BDC4B5-A38A-49CD-A4D2-C763C0C05F0D}" type="slidenum">
              <a:rPr lang="en-US"/>
              <a:pPr/>
              <a:t>‹#›</a:t>
            </a:fld>
            <a:endParaRPr lang="en-US"/>
          </a:p>
        </p:txBody>
      </p:sp>
    </p:spTree>
    <p:extLst>
      <p:ext uri="{BB962C8B-B14F-4D97-AF65-F5344CB8AC3E}">
        <p14:creationId xmlns:p14="http://schemas.microsoft.com/office/powerpoint/2010/main" val="221234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575406EF-C770-4170-8D09-96E15C9FA726}" type="slidenum">
              <a:rPr lang="en-US"/>
              <a:pPr/>
              <a:t>‹#›</a:t>
            </a:fld>
            <a:endParaRPr lang="en-US"/>
          </a:p>
        </p:txBody>
      </p:sp>
    </p:spTree>
    <p:extLst>
      <p:ext uri="{BB962C8B-B14F-4D97-AF65-F5344CB8AC3E}">
        <p14:creationId xmlns:p14="http://schemas.microsoft.com/office/powerpoint/2010/main" val="2107389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53E43A9E-F96C-4AB2-A7C7-7FD8383A6DDA}" type="slidenum">
              <a:rPr lang="en-US"/>
              <a:pPr/>
              <a:t>‹#›</a:t>
            </a:fld>
            <a:endParaRPr lang="en-US"/>
          </a:p>
        </p:txBody>
      </p:sp>
    </p:spTree>
    <p:extLst>
      <p:ext uri="{BB962C8B-B14F-4D97-AF65-F5344CB8AC3E}">
        <p14:creationId xmlns:p14="http://schemas.microsoft.com/office/powerpoint/2010/main" val="534611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31DC60CB-28BE-4853-ACAD-25CD9B1029CF}" type="slidenum">
              <a:rPr lang="en-US"/>
              <a:pPr/>
              <a:t>‹#›</a:t>
            </a:fld>
            <a:endParaRPr lang="en-US"/>
          </a:p>
        </p:txBody>
      </p:sp>
    </p:spTree>
    <p:extLst>
      <p:ext uri="{BB962C8B-B14F-4D97-AF65-F5344CB8AC3E}">
        <p14:creationId xmlns:p14="http://schemas.microsoft.com/office/powerpoint/2010/main" val="1227166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CACBC4DE-49E5-4CE9-AE59-8C1145849862}" type="slidenum">
              <a:rPr lang="en-US"/>
              <a:pPr/>
              <a:t>‹#›</a:t>
            </a:fld>
            <a:endParaRPr lang="en-US"/>
          </a:p>
        </p:txBody>
      </p:sp>
    </p:spTree>
    <p:extLst>
      <p:ext uri="{BB962C8B-B14F-4D97-AF65-F5344CB8AC3E}">
        <p14:creationId xmlns:p14="http://schemas.microsoft.com/office/powerpoint/2010/main" val="1722084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6B2929-9D86-4909-89A8-BA6286A70D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4355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4360F-0751-4EDB-B0A3-0AD345E267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992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5FD821-46FA-485B-B618-156B710076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347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F7F360-5F08-4515-BF50-5B573446CF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7710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C3FDCCF-5F97-49CF-A0CF-C11E3DE35E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1862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8030ED-7C83-4059-ADC1-B7F50D68A1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17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A84FB89-C864-4AF1-B011-5FD05A063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77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The Biblical Studies Foundation</a:t>
            </a:r>
            <a:endParaRPr lang="en-US"/>
          </a:p>
        </p:txBody>
      </p:sp>
      <p:sp>
        <p:nvSpPr>
          <p:cNvPr id="6" name="Slide Number Placeholder 5"/>
          <p:cNvSpPr>
            <a:spLocks noGrp="1"/>
          </p:cNvSpPr>
          <p:nvPr>
            <p:ph type="sldNum" sz="quarter" idx="12"/>
          </p:nvPr>
        </p:nvSpPr>
        <p:spPr/>
        <p:txBody>
          <a:bodyPr/>
          <a:lstStyle>
            <a:lvl1pPr>
              <a:defRPr/>
            </a:lvl1pPr>
          </a:lstStyle>
          <a:p>
            <a:fld id="{5ED066E4-71B9-447D-87AA-57418213A19B}" type="slidenum">
              <a:rPr lang="en-US"/>
              <a:pPr/>
              <a:t>‹#›</a:t>
            </a:fld>
            <a:endParaRPr lang="en-US"/>
          </a:p>
        </p:txBody>
      </p:sp>
    </p:spTree>
    <p:extLst>
      <p:ext uri="{BB962C8B-B14F-4D97-AF65-F5344CB8AC3E}">
        <p14:creationId xmlns:p14="http://schemas.microsoft.com/office/powerpoint/2010/main" val="3484597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77E586-39D8-4E70-ABCC-7F36B8A362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5990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549614-3339-4C32-AF6E-261BDB073C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0595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BE0F4-6E9C-485C-BDE8-78735BDBAE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3714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The Biblical Studies Foundation</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FF253C-F613-4CE0-B64E-1E0EA30ECF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4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D73D4E05-7352-4EAF-B33F-72D34D18E60B}" type="slidenum">
              <a:rPr lang="en-US"/>
              <a:pPr/>
              <a:t>‹#›</a:t>
            </a:fld>
            <a:endParaRPr lang="en-US"/>
          </a:p>
        </p:txBody>
      </p:sp>
    </p:spTree>
    <p:extLst>
      <p:ext uri="{BB962C8B-B14F-4D97-AF65-F5344CB8AC3E}">
        <p14:creationId xmlns:p14="http://schemas.microsoft.com/office/powerpoint/2010/main" val="13606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The Biblical Studies Foundation</a:t>
            </a:r>
            <a:endParaRPr lang="en-US"/>
          </a:p>
        </p:txBody>
      </p:sp>
      <p:sp>
        <p:nvSpPr>
          <p:cNvPr id="9" name="Slide Number Placeholder 8"/>
          <p:cNvSpPr>
            <a:spLocks noGrp="1"/>
          </p:cNvSpPr>
          <p:nvPr>
            <p:ph type="sldNum" sz="quarter" idx="12"/>
          </p:nvPr>
        </p:nvSpPr>
        <p:spPr/>
        <p:txBody>
          <a:bodyPr/>
          <a:lstStyle>
            <a:lvl1pPr>
              <a:defRPr/>
            </a:lvl1pPr>
          </a:lstStyle>
          <a:p>
            <a:fld id="{567ADD22-FE8F-4FF3-B6EE-282FE4F2CE02}" type="slidenum">
              <a:rPr lang="en-US"/>
              <a:pPr/>
              <a:t>‹#›</a:t>
            </a:fld>
            <a:endParaRPr lang="en-US"/>
          </a:p>
        </p:txBody>
      </p:sp>
    </p:spTree>
    <p:extLst>
      <p:ext uri="{BB962C8B-B14F-4D97-AF65-F5344CB8AC3E}">
        <p14:creationId xmlns:p14="http://schemas.microsoft.com/office/powerpoint/2010/main" val="384687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The Biblical Studies Foundation</a:t>
            </a:r>
            <a:endParaRPr lang="en-US"/>
          </a:p>
        </p:txBody>
      </p:sp>
      <p:sp>
        <p:nvSpPr>
          <p:cNvPr id="5" name="Slide Number Placeholder 4"/>
          <p:cNvSpPr>
            <a:spLocks noGrp="1"/>
          </p:cNvSpPr>
          <p:nvPr>
            <p:ph type="sldNum" sz="quarter" idx="12"/>
          </p:nvPr>
        </p:nvSpPr>
        <p:spPr/>
        <p:txBody>
          <a:bodyPr/>
          <a:lstStyle>
            <a:lvl1pPr>
              <a:defRPr/>
            </a:lvl1pPr>
          </a:lstStyle>
          <a:p>
            <a:fld id="{64C08C7D-EF56-4EBF-B0AF-FFA3A14C71E0}" type="slidenum">
              <a:rPr lang="en-US"/>
              <a:pPr/>
              <a:t>‹#›</a:t>
            </a:fld>
            <a:endParaRPr lang="en-US"/>
          </a:p>
        </p:txBody>
      </p:sp>
    </p:spTree>
    <p:extLst>
      <p:ext uri="{BB962C8B-B14F-4D97-AF65-F5344CB8AC3E}">
        <p14:creationId xmlns:p14="http://schemas.microsoft.com/office/powerpoint/2010/main" val="23407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The Biblical Studies Foundation</a:t>
            </a:r>
            <a:endParaRPr lang="en-US"/>
          </a:p>
        </p:txBody>
      </p:sp>
      <p:sp>
        <p:nvSpPr>
          <p:cNvPr id="4" name="Slide Number Placeholder 3"/>
          <p:cNvSpPr>
            <a:spLocks noGrp="1"/>
          </p:cNvSpPr>
          <p:nvPr>
            <p:ph type="sldNum" sz="quarter" idx="12"/>
          </p:nvPr>
        </p:nvSpPr>
        <p:spPr/>
        <p:txBody>
          <a:bodyPr/>
          <a:lstStyle>
            <a:lvl1pPr>
              <a:defRPr/>
            </a:lvl1pPr>
          </a:lstStyle>
          <a:p>
            <a:fld id="{29A71922-16CA-4B05-9D46-349FE624C5B6}" type="slidenum">
              <a:rPr lang="en-US"/>
              <a:pPr/>
              <a:t>‹#›</a:t>
            </a:fld>
            <a:endParaRPr lang="en-US"/>
          </a:p>
        </p:txBody>
      </p:sp>
    </p:spTree>
    <p:extLst>
      <p:ext uri="{BB962C8B-B14F-4D97-AF65-F5344CB8AC3E}">
        <p14:creationId xmlns:p14="http://schemas.microsoft.com/office/powerpoint/2010/main" val="213902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5C64EF62-FF27-4863-8670-B7E5BB44330A}" type="slidenum">
              <a:rPr lang="en-US"/>
              <a:pPr/>
              <a:t>‹#›</a:t>
            </a:fld>
            <a:endParaRPr lang="en-US"/>
          </a:p>
        </p:txBody>
      </p:sp>
    </p:spTree>
    <p:extLst>
      <p:ext uri="{BB962C8B-B14F-4D97-AF65-F5344CB8AC3E}">
        <p14:creationId xmlns:p14="http://schemas.microsoft.com/office/powerpoint/2010/main" val="285432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The Biblical Studies Foundation</a:t>
            </a:r>
            <a:endParaRPr lang="en-US"/>
          </a:p>
        </p:txBody>
      </p:sp>
      <p:sp>
        <p:nvSpPr>
          <p:cNvPr id="7" name="Slide Number Placeholder 6"/>
          <p:cNvSpPr>
            <a:spLocks noGrp="1"/>
          </p:cNvSpPr>
          <p:nvPr>
            <p:ph type="sldNum" sz="quarter" idx="12"/>
          </p:nvPr>
        </p:nvSpPr>
        <p:spPr/>
        <p:txBody>
          <a:bodyPr/>
          <a:lstStyle>
            <a:lvl1pPr>
              <a:defRPr/>
            </a:lvl1pPr>
          </a:lstStyle>
          <a:p>
            <a:fld id="{6C399EB0-D68C-4041-A8C5-735EBC36A96A}" type="slidenum">
              <a:rPr lang="en-US"/>
              <a:pPr/>
              <a:t>‹#›</a:t>
            </a:fld>
            <a:endParaRPr lang="en-US"/>
          </a:p>
        </p:txBody>
      </p:sp>
    </p:spTree>
    <p:extLst>
      <p:ext uri="{BB962C8B-B14F-4D97-AF65-F5344CB8AC3E}">
        <p14:creationId xmlns:p14="http://schemas.microsoft.com/office/powerpoint/2010/main" val="362741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The Biblical Studies Foundation</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26E9400-CE81-45FD-B4ED-A0FCD9CB680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The Biblical Studies Foundation</a:t>
            </a:r>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F05C6AC-BA06-4C9C-8484-00064B11E12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mn-cs"/>
              </a:defRPr>
            </a:lvl1pPr>
          </a:lstStyle>
          <a:p>
            <a:pPr algn="ctr">
              <a:defRPr/>
            </a:pPr>
            <a:r>
              <a:rPr lang="en-US" smtClean="0">
                <a:solidFill>
                  <a:srgbClr val="000000"/>
                </a:solidFill>
              </a:rPr>
              <a:t>The Biblical Studies Foundation</a:t>
            </a: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8A919B7-B9C6-4134-8049-E8AF54F0BD65}" type="slidenum">
              <a:rPr lang="en-US">
                <a:solidFill>
                  <a:srgbClr val="000000"/>
                </a:solidFill>
                <a:latin typeface="Arial" pitchFamily="34" charset="0"/>
              </a:rPr>
              <a:pPr>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821887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r>
              <a:rPr lang="en-US" dirty="0" smtClean="0">
                <a:solidFill>
                  <a:srgbClr val="00B0F0"/>
                </a:solidFill>
              </a:rPr>
              <a:t>Study of Future Events</a:t>
            </a:r>
            <a:endParaRPr lang="en-US" dirty="0">
              <a:solidFill>
                <a:srgbClr val="00B0F0"/>
              </a:solidFill>
            </a:endParaRPr>
          </a:p>
        </p:txBody>
      </p:sp>
      <p:sp>
        <p:nvSpPr>
          <p:cNvPr id="55299" name="Rectangle 3"/>
          <p:cNvSpPr>
            <a:spLocks noGrp="1" noChangeArrowheads="1"/>
          </p:cNvSpPr>
          <p:nvPr>
            <p:ph type="subTitle" idx="1"/>
          </p:nvPr>
        </p:nvSpPr>
        <p:spPr>
          <a:xfrm>
            <a:off x="2286000" y="3886200"/>
            <a:ext cx="5638799" cy="1752600"/>
          </a:xfrm>
        </p:spPr>
        <p:txBody>
          <a:bodyPr/>
          <a:lstStyle/>
          <a:p>
            <a:pPr>
              <a:defRPr/>
            </a:pPr>
            <a:r>
              <a:rPr lang="en-US" b="1" dirty="0" smtClean="0">
                <a:solidFill>
                  <a:srgbClr val="FFFF00"/>
                </a:solidFill>
                <a:latin typeface="Arial" charset="0"/>
                <a:cs typeface="Arial" charset="0"/>
              </a:rPr>
              <a:t>Lesson Ten: Core Faith</a:t>
            </a:r>
          </a:p>
          <a:p>
            <a:pPr>
              <a:defRPr/>
            </a:pPr>
            <a:r>
              <a:rPr lang="en-US" b="1" dirty="0" smtClean="0">
                <a:solidFill>
                  <a:srgbClr val="FFFF00"/>
                </a:solidFill>
                <a:latin typeface="Arial" charset="0"/>
                <a:cs typeface="Arial" charset="0"/>
              </a:rPr>
              <a:t>James </a:t>
            </a:r>
            <a:r>
              <a:rPr lang="en-US" b="1" dirty="0">
                <a:solidFill>
                  <a:srgbClr val="FFFF00"/>
                </a:solidFill>
                <a:latin typeface="Arial" charset="0"/>
                <a:cs typeface="Arial" charset="0"/>
              </a:rPr>
              <a:t>F. Davis, PhD</a:t>
            </a:r>
          </a:p>
          <a:p>
            <a:endParaRPr lang="en-US" dirty="0"/>
          </a:p>
        </p:txBody>
      </p:sp>
      <p:sp>
        <p:nvSpPr>
          <p:cNvPr id="2" name="Footer Placeholder 1"/>
          <p:cNvSpPr>
            <a:spLocks noGrp="1"/>
          </p:cNvSpPr>
          <p:nvPr>
            <p:ph type="ftr" sz="quarter" idx="3"/>
          </p:nvPr>
        </p:nvSpPr>
        <p:spPr/>
        <p:txBody>
          <a:bodyPr/>
          <a:lstStyle/>
          <a:p>
            <a:r>
              <a:rPr lang="en-US" smtClean="0"/>
              <a:t>The Biblical Studies Foundation</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3438" cy="1143000"/>
          </a:xfrm>
        </p:spPr>
        <p:txBody>
          <a:bodyPr/>
          <a:lstStyle/>
          <a:p>
            <a:pPr algn="ctr"/>
            <a:r>
              <a:rPr lang="en-US" dirty="0" smtClean="0">
                <a:solidFill>
                  <a:srgbClr val="00B0F0"/>
                </a:solidFill>
              </a:rPr>
              <a:t>What is the Tribulation?</a:t>
            </a:r>
            <a:r>
              <a:rPr lang="en-US" dirty="0"/>
              <a:t/>
            </a:r>
            <a:br>
              <a:rPr lang="en-US" dirty="0"/>
            </a:br>
            <a:endParaRPr lang="en-US" b="1" dirty="0">
              <a:solidFill>
                <a:srgbClr val="00B0F0"/>
              </a:solidFill>
            </a:endParaRPr>
          </a:p>
        </p:txBody>
      </p:sp>
      <p:sp>
        <p:nvSpPr>
          <p:cNvPr id="3" name="Content Placeholder 2"/>
          <p:cNvSpPr>
            <a:spLocks noGrp="1"/>
          </p:cNvSpPr>
          <p:nvPr>
            <p:ph idx="1"/>
          </p:nvPr>
        </p:nvSpPr>
        <p:spPr>
          <a:xfrm>
            <a:off x="0" y="1600200"/>
            <a:ext cx="9143999" cy="4525963"/>
          </a:xfrm>
        </p:spPr>
        <p:txBody>
          <a:bodyPr/>
          <a:lstStyle/>
          <a:p>
            <a:r>
              <a:rPr lang="en-US" dirty="0" smtClean="0">
                <a:solidFill>
                  <a:srgbClr val="FFFF00"/>
                </a:solidFill>
              </a:rPr>
              <a:t>The “Tribulation” or “Great Tribulation” is an unpredicted time of suffering and trial in the world that immediately precedes the second coming of the Lord.</a:t>
            </a:r>
          </a:p>
          <a:p>
            <a:pPr lvl="1"/>
            <a:r>
              <a:rPr lang="en-US" dirty="0" smtClean="0"/>
              <a:t>Jesus stated, “For </a:t>
            </a:r>
            <a:r>
              <a:rPr lang="en-US" dirty="0"/>
              <a:t>then there will be great suffering unlike anything that has happened from the beginning of the world until now, or ever will happen</a:t>
            </a:r>
            <a:r>
              <a:rPr lang="en-US" dirty="0" smtClean="0"/>
              <a:t>.” (Matt 24:21-22).</a:t>
            </a:r>
          </a:p>
          <a:p>
            <a:pPr lvl="1"/>
            <a:r>
              <a:rPr lang="en-US" dirty="0" smtClean="0"/>
              <a:t>Then </a:t>
            </a:r>
            <a:r>
              <a:rPr lang="en-US" dirty="0"/>
              <a:t>one of the elders asked me, “These dressed in long white robes – who are they and where have they come from?” </a:t>
            </a:r>
            <a:r>
              <a:rPr lang="en-US" dirty="0" smtClean="0"/>
              <a:t>So </a:t>
            </a:r>
            <a:r>
              <a:rPr lang="en-US" dirty="0"/>
              <a:t>I said to him, “My lord, you know the answer.” Then he said to me, “These are the ones who have come out of the great tribulation. They have washed their robes and made them white in the blood of the Lamb! </a:t>
            </a:r>
            <a:r>
              <a:rPr lang="en-US" dirty="0" smtClean="0"/>
              <a:t>(Rev 7:13-14)</a:t>
            </a:r>
          </a:p>
          <a:p>
            <a:pPr lvl="1"/>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680699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3438" cy="1143000"/>
          </a:xfrm>
        </p:spPr>
        <p:txBody>
          <a:bodyPr/>
          <a:lstStyle/>
          <a:p>
            <a:pPr algn="ctr"/>
            <a:r>
              <a:rPr lang="en-US" dirty="0" smtClean="0">
                <a:solidFill>
                  <a:srgbClr val="00B0F0"/>
                </a:solidFill>
              </a:rPr>
              <a:t>What is the Tribulation?</a:t>
            </a:r>
            <a:r>
              <a:rPr lang="en-US" dirty="0"/>
              <a:t/>
            </a:r>
            <a:br>
              <a:rPr lang="en-US" dirty="0"/>
            </a:br>
            <a:endParaRPr lang="en-US" b="1" dirty="0">
              <a:solidFill>
                <a:srgbClr val="00B0F0"/>
              </a:solidFill>
            </a:endParaRPr>
          </a:p>
        </p:txBody>
      </p:sp>
      <p:sp>
        <p:nvSpPr>
          <p:cNvPr id="3" name="Content Placeholder 2"/>
          <p:cNvSpPr>
            <a:spLocks noGrp="1"/>
          </p:cNvSpPr>
          <p:nvPr>
            <p:ph idx="1"/>
          </p:nvPr>
        </p:nvSpPr>
        <p:spPr>
          <a:xfrm>
            <a:off x="0" y="1600200"/>
            <a:ext cx="9143999" cy="4525963"/>
          </a:xfrm>
        </p:spPr>
        <p:txBody>
          <a:bodyPr/>
          <a:lstStyle/>
          <a:p>
            <a:r>
              <a:rPr lang="en-US" dirty="0" smtClean="0">
                <a:solidFill>
                  <a:srgbClr val="FFFF00"/>
                </a:solidFill>
              </a:rPr>
              <a:t>What do we know about this “great tribulation”</a:t>
            </a:r>
          </a:p>
          <a:p>
            <a:pPr lvl="1"/>
            <a:r>
              <a:rPr lang="en-US" dirty="0" smtClean="0"/>
              <a:t>It’s a period that lasts 7 years long (Dan 9:27; Rev 13:5)</a:t>
            </a:r>
          </a:p>
          <a:p>
            <a:pPr lvl="1"/>
            <a:r>
              <a:rPr lang="en-US" dirty="0" smtClean="0"/>
              <a:t>It is a time of God’s wrath (Rev 6:17) and involves at least three series of  judgments from God toward the world that are global in nature (Rev 6-18).</a:t>
            </a:r>
          </a:p>
          <a:p>
            <a:pPr lvl="1"/>
            <a:r>
              <a:rPr lang="en-US" dirty="0" smtClean="0"/>
              <a:t>The suffering </a:t>
            </a:r>
            <a:r>
              <a:rPr lang="en-US" smtClean="0"/>
              <a:t>and conflict </a:t>
            </a:r>
            <a:r>
              <a:rPr lang="en-US" dirty="0" smtClean="0"/>
              <a:t>will be greater than has ever been seen</a:t>
            </a:r>
          </a:p>
          <a:p>
            <a:pPr lvl="1"/>
            <a:r>
              <a:rPr lang="en-US" dirty="0" smtClean="0"/>
              <a:t>It involves a unique manifestation of evil driven by the Devil, the </a:t>
            </a:r>
            <a:r>
              <a:rPr lang="en-US" dirty="0" err="1" smtClean="0"/>
              <a:t>AntiChrist</a:t>
            </a:r>
            <a:r>
              <a:rPr lang="en-US" dirty="0" smtClean="0"/>
              <a:t> and the False Prophet (Rev 13).</a:t>
            </a:r>
          </a:p>
          <a:p>
            <a:pPr lvl="1"/>
            <a:r>
              <a:rPr lang="en-US" dirty="0" smtClean="0"/>
              <a:t>People will be faced with a stark choice to repent and worship God or follow evil and receive the consequences of this choice.</a:t>
            </a:r>
          </a:p>
          <a:p>
            <a:pPr lvl="1"/>
            <a:endParaRPr lang="en-US" dirty="0" smtClean="0"/>
          </a:p>
          <a:p>
            <a:pPr marL="457200" lvl="1" indent="0">
              <a:buNone/>
            </a:pP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204802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thumb/1/16/Tribulation_views.svg/375px-Tribulation_view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solidFill>
                  <a:srgbClr val="000000"/>
                </a:solidFill>
              </a:rPr>
              <a:t>The Biblical Studies Foundation</a:t>
            </a:r>
            <a:endParaRPr lang="en-US">
              <a:solidFill>
                <a:srgbClr val="000000"/>
              </a:solidFill>
            </a:endParaRPr>
          </a:p>
        </p:txBody>
      </p:sp>
    </p:spTree>
    <p:extLst>
      <p:ext uri="{BB962C8B-B14F-4D97-AF65-F5344CB8AC3E}">
        <p14:creationId xmlns:p14="http://schemas.microsoft.com/office/powerpoint/2010/main" val="22536767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smtClean="0">
                <a:solidFill>
                  <a:srgbClr val="00B0F0"/>
                </a:solidFill>
              </a:rPr>
              <a:t>Rapture Views</a:t>
            </a:r>
          </a:p>
        </p:txBody>
      </p:sp>
      <p:sp>
        <p:nvSpPr>
          <p:cNvPr id="104451" name="Rectangle 3"/>
          <p:cNvSpPr>
            <a:spLocks noGrp="1" noChangeArrowheads="1"/>
          </p:cNvSpPr>
          <p:nvPr>
            <p:ph type="body" idx="1"/>
          </p:nvPr>
        </p:nvSpPr>
        <p:spPr>
          <a:xfrm>
            <a:off x="152400" y="1219200"/>
            <a:ext cx="9143999" cy="4754563"/>
          </a:xfrm>
        </p:spPr>
        <p:txBody>
          <a:bodyPr/>
          <a:lstStyle/>
          <a:p>
            <a:pPr eaLnBrk="1" hangingPunct="1"/>
            <a:r>
              <a:rPr lang="en-US" sz="2800" dirty="0" smtClean="0">
                <a:solidFill>
                  <a:srgbClr val="FFFF00"/>
                </a:solidFill>
              </a:rPr>
              <a:t>Basic Arguments for the </a:t>
            </a:r>
            <a:r>
              <a:rPr lang="en-US" sz="2800" dirty="0" err="1" smtClean="0">
                <a:solidFill>
                  <a:srgbClr val="FFFF00"/>
                </a:solidFill>
              </a:rPr>
              <a:t>Postribulation</a:t>
            </a:r>
            <a:r>
              <a:rPr lang="en-US" sz="2800" dirty="0" smtClean="0">
                <a:solidFill>
                  <a:srgbClr val="FFFF00"/>
                </a:solidFill>
              </a:rPr>
              <a:t> View </a:t>
            </a:r>
            <a:r>
              <a:rPr lang="en-US" sz="1800" dirty="0" smtClean="0"/>
              <a:t>(Developed in part from George Ladd, The Blessed Hope) </a:t>
            </a:r>
          </a:p>
          <a:p>
            <a:pPr eaLnBrk="1" hangingPunct="1"/>
            <a:r>
              <a:rPr lang="en-US" sz="2000" dirty="0" smtClean="0"/>
              <a:t>1) </a:t>
            </a:r>
            <a:r>
              <a:rPr lang="en-US" sz="2000" dirty="0" smtClean="0">
                <a:latin typeface="CG Times" pitchFamily="18" charset="0"/>
              </a:rPr>
              <a:t>There is only one “coming” of Jesus and both the Rapture and Conquest of Jesus must be in the same event after the tribulation.</a:t>
            </a:r>
          </a:p>
          <a:p>
            <a:r>
              <a:rPr lang="en-US" sz="2000" dirty="0" smtClean="0">
                <a:latin typeface="CG Times" pitchFamily="18" charset="0"/>
              </a:rPr>
              <a:t>2) The </a:t>
            </a:r>
            <a:r>
              <a:rPr lang="en-US" sz="2000" dirty="0">
                <a:latin typeface="CG Times" pitchFamily="18" charset="0"/>
              </a:rPr>
              <a:t>resurrection mentioned in Revelation 20 at the second coming of Christ in glory suggests that the Rapture which includes the resurrection is </a:t>
            </a:r>
            <a:r>
              <a:rPr lang="en-US" sz="2000" dirty="0" smtClean="0">
                <a:latin typeface="CG Times" pitchFamily="18" charset="0"/>
              </a:rPr>
              <a:t>there (one resurrection of saints) . </a:t>
            </a:r>
          </a:p>
          <a:p>
            <a:pPr eaLnBrk="1" hangingPunct="1"/>
            <a:r>
              <a:rPr lang="en-US" sz="2000" dirty="0">
                <a:latin typeface="CG Times" pitchFamily="18" charset="0"/>
              </a:rPr>
              <a:t>3</a:t>
            </a:r>
            <a:r>
              <a:rPr lang="en-US" sz="2000" dirty="0" smtClean="0">
                <a:latin typeface="CG Times" pitchFamily="18" charset="0"/>
              </a:rPr>
              <a:t>) Saints (or elect) are seen in the tribulation period in Revelation and this must be the church (Also Matt 24 seems indicates believers go through). The church does not have to be removed from the tribulation to protected from God’s wrath through it. </a:t>
            </a:r>
          </a:p>
          <a:p>
            <a:pPr eaLnBrk="1" hangingPunct="1"/>
            <a:r>
              <a:rPr lang="en-US" sz="2000" dirty="0" smtClean="0">
                <a:latin typeface="CG Times" pitchFamily="18" charset="0"/>
              </a:rPr>
              <a:t>4) The </a:t>
            </a:r>
            <a:r>
              <a:rPr lang="en-US" sz="2000" dirty="0" err="1" smtClean="0">
                <a:latin typeface="CG Times" pitchFamily="18" charset="0"/>
              </a:rPr>
              <a:t>pretribulation</a:t>
            </a:r>
            <a:r>
              <a:rPr lang="en-US" sz="2000" dirty="0" smtClean="0">
                <a:latin typeface="CG Times" pitchFamily="18" charset="0"/>
              </a:rPr>
              <a:t> position is a relatively recent development (in part promoted by the writings of JN Darby) not seen in the writings of the early church fathers.</a:t>
            </a:r>
          </a:p>
          <a:p>
            <a:pPr eaLnBrk="1" hangingPunct="1"/>
            <a:r>
              <a:rPr lang="en-US" sz="2000" dirty="0" smtClean="0">
                <a:latin typeface="CG Times" pitchFamily="18" charset="0"/>
              </a:rPr>
              <a:t>5) The Parable of the Wheat and Tares (Matt 13:24) suggests that believers and unbelievers will be together until the “end of the age.”</a:t>
            </a:r>
          </a:p>
          <a:p>
            <a:pPr eaLnBrk="1" hangingPunct="1"/>
            <a:endParaRPr lang="en-US" sz="2000" dirty="0" smtClean="0">
              <a:latin typeface="CG Times" pitchFamily="18" charset="0"/>
            </a:endParaRP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4791277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451">
                                            <p:txEl>
                                              <p:pRg st="3" end="3"/>
                                            </p:txEl>
                                          </p:spTgt>
                                        </p:tgtEl>
                                        <p:attrNameLst>
                                          <p:attrName>style.visibility</p:attrName>
                                        </p:attrNameLst>
                                      </p:cBhvr>
                                      <p:to>
                                        <p:strVal val="visible"/>
                                      </p:to>
                                    </p:set>
                                    <p:anim calcmode="lin" valueType="num">
                                      <p:cBhvr additive="base">
                                        <p:cTn id="25" dur="500" fill="hold"/>
                                        <p:tgtEl>
                                          <p:spTgt spid="1044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451">
                                            <p:txEl>
                                              <p:pRg st="4" end="4"/>
                                            </p:txEl>
                                          </p:spTgt>
                                        </p:tgtEl>
                                        <p:attrNameLst>
                                          <p:attrName>style.visibility</p:attrName>
                                        </p:attrNameLst>
                                      </p:cBhvr>
                                      <p:to>
                                        <p:strVal val="visible"/>
                                      </p:to>
                                    </p:set>
                                    <p:anim calcmode="lin" valueType="num">
                                      <p:cBhvr additive="base">
                                        <p:cTn id="31" dur="500" fill="hold"/>
                                        <p:tgtEl>
                                          <p:spTgt spid="1044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4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4451">
                                            <p:txEl>
                                              <p:pRg st="5" end="5"/>
                                            </p:txEl>
                                          </p:spTgt>
                                        </p:tgtEl>
                                        <p:attrNameLst>
                                          <p:attrName>style.visibility</p:attrName>
                                        </p:attrNameLst>
                                      </p:cBhvr>
                                      <p:to>
                                        <p:strVal val="visible"/>
                                      </p:to>
                                    </p:set>
                                    <p:anim calcmode="lin" valueType="num">
                                      <p:cBhvr additive="base">
                                        <p:cTn id="37" dur="500" fill="hold"/>
                                        <p:tgtEl>
                                          <p:spTgt spid="1044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44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eaLnBrk="1" hangingPunct="1"/>
            <a:r>
              <a:rPr lang="en-US" dirty="0" smtClean="0">
                <a:solidFill>
                  <a:srgbClr val="00B0F0"/>
                </a:solidFill>
              </a:rPr>
              <a:t>Rapture Views</a:t>
            </a:r>
          </a:p>
        </p:txBody>
      </p:sp>
      <p:sp>
        <p:nvSpPr>
          <p:cNvPr id="104451" name="Rectangle 3"/>
          <p:cNvSpPr>
            <a:spLocks noGrp="1" noChangeArrowheads="1"/>
          </p:cNvSpPr>
          <p:nvPr>
            <p:ph type="body" idx="1"/>
          </p:nvPr>
        </p:nvSpPr>
        <p:spPr>
          <a:xfrm>
            <a:off x="0" y="1600200"/>
            <a:ext cx="9143999" cy="4525963"/>
          </a:xfrm>
        </p:spPr>
        <p:txBody>
          <a:bodyPr/>
          <a:lstStyle/>
          <a:p>
            <a:pPr eaLnBrk="1" hangingPunct="1"/>
            <a:r>
              <a:rPr lang="en-US" sz="2800" dirty="0" smtClean="0">
                <a:solidFill>
                  <a:srgbClr val="FFFF00"/>
                </a:solidFill>
              </a:rPr>
              <a:t>Basic Arguments for the </a:t>
            </a:r>
            <a:r>
              <a:rPr lang="en-US" sz="2800" dirty="0" err="1" smtClean="0">
                <a:solidFill>
                  <a:srgbClr val="FFFF00"/>
                </a:solidFill>
              </a:rPr>
              <a:t>Midtribulation</a:t>
            </a:r>
            <a:r>
              <a:rPr lang="en-US" sz="2800" dirty="0" smtClean="0">
                <a:solidFill>
                  <a:srgbClr val="FFFF00"/>
                </a:solidFill>
              </a:rPr>
              <a:t>/</a:t>
            </a:r>
            <a:r>
              <a:rPr lang="en-US" sz="2800" dirty="0" err="1" smtClean="0">
                <a:solidFill>
                  <a:srgbClr val="FFFF00"/>
                </a:solidFill>
              </a:rPr>
              <a:t>Prewrath</a:t>
            </a:r>
            <a:r>
              <a:rPr lang="en-US" sz="2800" dirty="0" smtClean="0">
                <a:solidFill>
                  <a:srgbClr val="FFFF00"/>
                </a:solidFill>
              </a:rPr>
              <a:t> View </a:t>
            </a:r>
          </a:p>
          <a:p>
            <a:pPr eaLnBrk="1" hangingPunct="1"/>
            <a:r>
              <a:rPr lang="en-US" sz="2400" dirty="0" smtClean="0"/>
              <a:t>1) </a:t>
            </a:r>
            <a:r>
              <a:rPr lang="en-US" sz="2000" dirty="0" smtClean="0">
                <a:latin typeface="CG Times" pitchFamily="18" charset="0"/>
              </a:rPr>
              <a:t>The Rapture is said in 1 </a:t>
            </a:r>
            <a:r>
              <a:rPr lang="en-US" sz="2000" dirty="0" err="1" smtClean="0">
                <a:latin typeface="CG Times" pitchFamily="18" charset="0"/>
              </a:rPr>
              <a:t>Cor</a:t>
            </a:r>
            <a:r>
              <a:rPr lang="en-US" sz="2000" dirty="0" smtClean="0">
                <a:latin typeface="CG Times" pitchFamily="18" charset="0"/>
              </a:rPr>
              <a:t> 15 to occur at the “Last Trumpet”. In Revelation there are a series of seven judgments that start with the blowing of trumpets. The seventh trumpet sounds about half the way through this. </a:t>
            </a:r>
          </a:p>
          <a:p>
            <a:pPr eaLnBrk="1" hangingPunct="1"/>
            <a:r>
              <a:rPr lang="en-US" sz="2000" dirty="0" smtClean="0">
                <a:latin typeface="CG Times" pitchFamily="18" charset="0"/>
              </a:rPr>
              <a:t>2) There is an emphasis in Revelation on 3 and one/half years in the seven year judgment (Rev 11:2-3; 12:6, 14; 13:5 cf. Dan 9:27).</a:t>
            </a:r>
          </a:p>
          <a:p>
            <a:pPr eaLnBrk="1" hangingPunct="1"/>
            <a:r>
              <a:rPr lang="en-US" sz="2000" dirty="0" smtClean="0">
                <a:latin typeface="CG Times" pitchFamily="18" charset="0"/>
              </a:rPr>
              <a:t>3) The church is delivered from the wrath of God which starts at the mid-point of the tribulation (Rev 15:1).</a:t>
            </a:r>
          </a:p>
          <a:p>
            <a:pPr eaLnBrk="1" hangingPunct="1"/>
            <a:r>
              <a:rPr lang="en-US" sz="2000" dirty="0" smtClean="0">
                <a:latin typeface="CG Times" pitchFamily="18" charset="0"/>
              </a:rPr>
              <a:t>4) </a:t>
            </a:r>
            <a:r>
              <a:rPr lang="en-US" sz="2000" dirty="0">
                <a:latin typeface="CG Times" pitchFamily="18" charset="0"/>
              </a:rPr>
              <a:t>The </a:t>
            </a:r>
            <a:r>
              <a:rPr lang="en-US" sz="2000" dirty="0" err="1">
                <a:latin typeface="CG Times" pitchFamily="18" charset="0"/>
              </a:rPr>
              <a:t>prewrath</a:t>
            </a:r>
            <a:r>
              <a:rPr lang="en-US" sz="2000" dirty="0">
                <a:latin typeface="CG Times" pitchFamily="18" charset="0"/>
              </a:rPr>
              <a:t> rapture view is a development </a:t>
            </a:r>
            <a:r>
              <a:rPr lang="en-US" sz="2000" dirty="0" smtClean="0">
                <a:latin typeface="CG Times" pitchFamily="18" charset="0"/>
              </a:rPr>
              <a:t>which </a:t>
            </a:r>
            <a:r>
              <a:rPr lang="en-US" sz="2000" dirty="0">
                <a:latin typeface="CG Times" pitchFamily="18" charset="0"/>
              </a:rPr>
              <a:t>sees the church going through the midpoint of the tribulation period and undergoing persecution but being taken our sometime prior to the end of the seven year period and before a great outpouring of God’s wrath</a:t>
            </a:r>
            <a:r>
              <a:rPr lang="en-US" sz="2000" dirty="0" smtClean="0">
                <a:latin typeface="CG Times" pitchFamily="18" charset="0"/>
              </a:rPr>
              <a:t> </a:t>
            </a:r>
          </a:p>
        </p:txBody>
      </p:sp>
      <p:sp>
        <p:nvSpPr>
          <p:cNvPr id="2" name="Footer Placeholder 1"/>
          <p:cNvSpPr>
            <a:spLocks noGrp="1"/>
          </p:cNvSpPr>
          <p:nvPr>
            <p:ph type="ftr" sz="quarter" idx="11"/>
          </p:nvPr>
        </p:nvSpPr>
        <p:spPr/>
        <p:txBody>
          <a:bodyPr/>
          <a:lstStyle/>
          <a:p>
            <a:r>
              <a:rPr lang="en-US" smtClean="0"/>
              <a:t>The Biblical Studies Foundation</a:t>
            </a:r>
            <a:endParaRPr lang="en-US" dirty="0"/>
          </a:p>
        </p:txBody>
      </p:sp>
    </p:spTree>
    <p:extLst>
      <p:ext uri="{BB962C8B-B14F-4D97-AF65-F5344CB8AC3E}">
        <p14:creationId xmlns:p14="http://schemas.microsoft.com/office/powerpoint/2010/main" val="1022437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4451">
                                            <p:txEl>
                                              <p:pRg st="3" end="3"/>
                                            </p:txEl>
                                          </p:spTgt>
                                        </p:tgtEl>
                                        <p:attrNameLst>
                                          <p:attrName>style.visibility</p:attrName>
                                        </p:attrNameLst>
                                      </p:cBhvr>
                                      <p:to>
                                        <p:strVal val="visible"/>
                                      </p:to>
                                    </p:set>
                                    <p:anim calcmode="lin" valueType="num">
                                      <p:cBhvr additive="base">
                                        <p:cTn id="25" dur="500" fill="hold"/>
                                        <p:tgtEl>
                                          <p:spTgt spid="1044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44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4451">
                                            <p:txEl>
                                              <p:pRg st="4" end="4"/>
                                            </p:txEl>
                                          </p:spTgt>
                                        </p:tgtEl>
                                        <p:attrNameLst>
                                          <p:attrName>style.visibility</p:attrName>
                                        </p:attrNameLst>
                                      </p:cBhvr>
                                      <p:to>
                                        <p:strVal val="visible"/>
                                      </p:to>
                                    </p:set>
                                    <p:anim calcmode="lin" valueType="num">
                                      <p:cBhvr additive="base">
                                        <p:cTn id="31" dur="500" fill="hold"/>
                                        <p:tgtEl>
                                          <p:spTgt spid="1044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4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dirty="0" smtClean="0">
                <a:solidFill>
                  <a:srgbClr val="00B0F0"/>
                </a:solidFill>
              </a:rPr>
              <a:t>Rapture Views</a:t>
            </a:r>
          </a:p>
        </p:txBody>
      </p:sp>
      <p:sp>
        <p:nvSpPr>
          <p:cNvPr id="104451" name="Rectangle 3"/>
          <p:cNvSpPr>
            <a:spLocks noGrp="1" noChangeArrowheads="1"/>
          </p:cNvSpPr>
          <p:nvPr>
            <p:ph type="body" idx="1"/>
          </p:nvPr>
        </p:nvSpPr>
        <p:spPr/>
        <p:txBody>
          <a:bodyPr/>
          <a:lstStyle/>
          <a:p>
            <a:pPr eaLnBrk="1" hangingPunct="1"/>
            <a:r>
              <a:rPr lang="en-US" sz="2800" dirty="0" smtClean="0">
                <a:solidFill>
                  <a:srgbClr val="FFFF00"/>
                </a:solidFill>
              </a:rPr>
              <a:t>Basic Arguments for the </a:t>
            </a:r>
            <a:r>
              <a:rPr lang="en-US" sz="2800" dirty="0" err="1" smtClean="0">
                <a:solidFill>
                  <a:srgbClr val="FFFF00"/>
                </a:solidFill>
              </a:rPr>
              <a:t>Pretrib</a:t>
            </a:r>
            <a:r>
              <a:rPr lang="en-US" sz="2800" dirty="0" smtClean="0">
                <a:solidFill>
                  <a:srgbClr val="FFFF00"/>
                </a:solidFill>
              </a:rPr>
              <a:t> Rapture View</a:t>
            </a:r>
          </a:p>
          <a:p>
            <a:pPr lvl="1" eaLnBrk="1" hangingPunct="1"/>
            <a:r>
              <a:rPr lang="en-US" sz="2400" dirty="0" smtClean="0"/>
              <a:t>1) </a:t>
            </a:r>
            <a:r>
              <a:rPr lang="en-US" sz="2400" dirty="0" smtClean="0">
                <a:latin typeface="CG Times" pitchFamily="18" charset="0"/>
              </a:rPr>
              <a:t>Daniel</a:t>
            </a:r>
            <a:r>
              <a:rPr lang="en-US" sz="2400" dirty="0" smtClean="0"/>
              <a:t>’</a:t>
            </a:r>
            <a:r>
              <a:rPr lang="en-US" sz="2400" dirty="0" smtClean="0">
                <a:latin typeface="CG Times" pitchFamily="18" charset="0"/>
              </a:rPr>
              <a:t>s 70 week prophecy he states are for </a:t>
            </a:r>
            <a:r>
              <a:rPr lang="en-US" sz="2400" dirty="0" smtClean="0"/>
              <a:t>“</a:t>
            </a:r>
            <a:r>
              <a:rPr lang="en-US" sz="2400" dirty="0" smtClean="0">
                <a:latin typeface="CG Times" pitchFamily="18" charset="0"/>
              </a:rPr>
              <a:t>his people</a:t>
            </a:r>
            <a:r>
              <a:rPr lang="en-US" sz="2400" dirty="0" smtClean="0"/>
              <a:t>”</a:t>
            </a:r>
            <a:r>
              <a:rPr lang="en-US" sz="2400" dirty="0" smtClean="0">
                <a:latin typeface="CG Times" pitchFamily="18" charset="0"/>
              </a:rPr>
              <a:t> (Dan 9:24). This must refer to national Israel and since the first 69 weeks primarily refer to the time when God is focusing His program on the nation of Israel it makes sense that the 70</a:t>
            </a:r>
            <a:r>
              <a:rPr lang="en-US" sz="2400" baseline="30000" dirty="0" smtClean="0">
                <a:latin typeface="CG Times" pitchFamily="18" charset="0"/>
              </a:rPr>
              <a:t>th</a:t>
            </a:r>
            <a:r>
              <a:rPr lang="en-US" sz="2400" dirty="0" smtClean="0">
                <a:latin typeface="CG Times" pitchFamily="18" charset="0"/>
              </a:rPr>
              <a:t> week would as well. The 70</a:t>
            </a:r>
            <a:r>
              <a:rPr lang="en-US" sz="2400" baseline="30000" dirty="0" smtClean="0">
                <a:latin typeface="CG Times" pitchFamily="18" charset="0"/>
              </a:rPr>
              <a:t>th</a:t>
            </a:r>
            <a:r>
              <a:rPr lang="en-US" sz="2400" dirty="0" smtClean="0">
                <a:latin typeface="CG Times" pitchFamily="18" charset="0"/>
              </a:rPr>
              <a:t> week, a seven year period, is the same length of time of the tribulation period and the Daniel</a:t>
            </a:r>
            <a:r>
              <a:rPr lang="en-US" sz="2400" dirty="0" smtClean="0"/>
              <a:t>’</a:t>
            </a:r>
            <a:r>
              <a:rPr lang="en-US" sz="2400" dirty="0" smtClean="0">
                <a:latin typeface="CG Times" pitchFamily="18" charset="0"/>
              </a:rPr>
              <a:t>s events fit well with a future </a:t>
            </a:r>
            <a:r>
              <a:rPr lang="en-US" sz="2400" dirty="0" err="1" smtClean="0">
                <a:latin typeface="CG Times" pitchFamily="18" charset="0"/>
              </a:rPr>
              <a:t>tribulational</a:t>
            </a:r>
            <a:r>
              <a:rPr lang="en-US" sz="2400" dirty="0" smtClean="0">
                <a:latin typeface="CG Times" pitchFamily="18" charset="0"/>
              </a:rPr>
              <a:t> framework (abomination of desolation (Matt 24:15), </a:t>
            </a:r>
            <a:r>
              <a:rPr lang="en-US" sz="2400" dirty="0" err="1" smtClean="0">
                <a:latin typeface="CG Times" pitchFamily="18" charset="0"/>
              </a:rPr>
              <a:t>etc</a:t>
            </a:r>
            <a:r>
              <a:rPr lang="en-US" sz="2400" dirty="0" smtClean="0">
                <a:latin typeface="CG Times" pitchFamily="18" charset="0"/>
              </a:rPr>
              <a:t>); </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2060650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smtClean="0">
                <a:solidFill>
                  <a:srgbClr val="00B0F0"/>
                </a:solidFill>
              </a:rPr>
              <a:t>Rapture Views</a:t>
            </a:r>
          </a:p>
        </p:txBody>
      </p:sp>
      <p:sp>
        <p:nvSpPr>
          <p:cNvPr id="105475" name="Rectangle 3"/>
          <p:cNvSpPr>
            <a:spLocks noGrp="1" noChangeArrowheads="1"/>
          </p:cNvSpPr>
          <p:nvPr>
            <p:ph type="body" idx="1"/>
          </p:nvPr>
        </p:nvSpPr>
        <p:spPr/>
        <p:txBody>
          <a:bodyPr/>
          <a:lstStyle/>
          <a:p>
            <a:pPr lvl="1" eaLnBrk="1" hangingPunct="1">
              <a:lnSpc>
                <a:spcPct val="90000"/>
              </a:lnSpc>
            </a:pPr>
            <a:r>
              <a:rPr lang="en-US" dirty="0" smtClean="0">
                <a:latin typeface="CG Times" pitchFamily="18" charset="0"/>
              </a:rPr>
              <a:t>2) </a:t>
            </a:r>
            <a:r>
              <a:rPr lang="en-US" dirty="0">
                <a:latin typeface="CG Times" pitchFamily="18" charset="0"/>
              </a:rPr>
              <a:t>While the church is explicitly mentioned many times in Rev 2-3 it is not explicitly mentioned once in chapters 4-19. It is true that believers are described Rev 7:9-17 but they are not described as the </a:t>
            </a:r>
            <a:r>
              <a:rPr lang="en-US" dirty="0"/>
              <a:t>“</a:t>
            </a:r>
            <a:r>
              <a:rPr lang="en-US" dirty="0">
                <a:latin typeface="CG Times" pitchFamily="18" charset="0"/>
              </a:rPr>
              <a:t>church.</a:t>
            </a:r>
            <a:r>
              <a:rPr lang="en-US" dirty="0"/>
              <a:t>”</a:t>
            </a:r>
            <a:r>
              <a:rPr lang="en-US" dirty="0">
                <a:latin typeface="CG Times" pitchFamily="18" charset="0"/>
              </a:rPr>
              <a:t> During Rev 4-19 the focus appears to be on the tribes of Israel (Rev 7:1-8</a:t>
            </a:r>
            <a:r>
              <a:rPr lang="en-US" dirty="0" smtClean="0">
                <a:latin typeface="CG Times" pitchFamily="18" charset="0"/>
              </a:rPr>
              <a:t>)</a:t>
            </a:r>
          </a:p>
          <a:p>
            <a:pPr lvl="1" eaLnBrk="1" hangingPunct="1">
              <a:lnSpc>
                <a:spcPct val="90000"/>
              </a:lnSpc>
            </a:pPr>
            <a:r>
              <a:rPr lang="en-US" dirty="0">
                <a:latin typeface="CG Times" pitchFamily="18" charset="0"/>
              </a:rPr>
              <a:t>3</a:t>
            </a:r>
            <a:r>
              <a:rPr lang="en-US" sz="2400" dirty="0" smtClean="0">
                <a:latin typeface="CG Times" pitchFamily="18" charset="0"/>
              </a:rPr>
              <a:t>) In Rev 3:10 it appears to me that the church is to be </a:t>
            </a:r>
            <a:r>
              <a:rPr lang="en-US" sz="2400" i="1" dirty="0" smtClean="0">
                <a:latin typeface="CG Times" pitchFamily="18" charset="0"/>
              </a:rPr>
              <a:t>kept from</a:t>
            </a:r>
            <a:r>
              <a:rPr lang="en-US" sz="2400" dirty="0" smtClean="0">
                <a:latin typeface="CG Times" pitchFamily="18" charset="0"/>
              </a:rPr>
              <a:t> the hour or time of trial that is coming on the whole world, not </a:t>
            </a:r>
            <a:r>
              <a:rPr lang="en-US" sz="2400" i="1" dirty="0" smtClean="0">
                <a:latin typeface="CG Times" pitchFamily="18" charset="0"/>
              </a:rPr>
              <a:t>protected through</a:t>
            </a:r>
            <a:r>
              <a:rPr lang="en-US" sz="2400" dirty="0" smtClean="0">
                <a:latin typeface="CG Times" pitchFamily="18" charset="0"/>
              </a:rPr>
              <a:t> it. We are not just kept from the trial but kept from </a:t>
            </a:r>
            <a:r>
              <a:rPr lang="en-US" sz="2400" i="1" dirty="0" smtClean="0">
                <a:latin typeface="CG Times" pitchFamily="18" charset="0"/>
              </a:rPr>
              <a:t>the time</a:t>
            </a:r>
            <a:r>
              <a:rPr lang="en-US" sz="2400" dirty="0" smtClean="0">
                <a:latin typeface="CG Times" pitchFamily="18" charset="0"/>
              </a:rPr>
              <a:t> of it. The phrase </a:t>
            </a:r>
            <a:r>
              <a:rPr lang="en-US" sz="2400" dirty="0" smtClean="0"/>
              <a:t>“</a:t>
            </a:r>
            <a:r>
              <a:rPr lang="en-US" sz="2400" dirty="0" smtClean="0">
                <a:latin typeface="CG Times" pitchFamily="18" charset="0"/>
              </a:rPr>
              <a:t>to test those who dwell on the earth</a:t>
            </a:r>
            <a:r>
              <a:rPr lang="en-US" sz="2400" dirty="0" smtClean="0"/>
              <a:t>”</a:t>
            </a:r>
            <a:r>
              <a:rPr lang="en-US" sz="2400" dirty="0" smtClean="0">
                <a:latin typeface="CG Times" pitchFamily="18" charset="0"/>
              </a:rPr>
              <a:t> (cf. Rev 6:10; 8:13; 11:10; 13:8, 14; 17:2, 8) is God</a:t>
            </a:r>
            <a:r>
              <a:rPr lang="en-US" sz="2400" dirty="0" smtClean="0"/>
              <a:t>’</a:t>
            </a:r>
            <a:r>
              <a:rPr lang="en-US" sz="2400" dirty="0" smtClean="0">
                <a:latin typeface="CG Times" pitchFamily="18" charset="0"/>
              </a:rPr>
              <a:t>s purpose for the event and refers to the unbelieving world some of whom will turn in belief to God;  </a:t>
            </a:r>
          </a:p>
          <a:p>
            <a:pPr lvl="1" eaLnBrk="1" hangingPunct="1">
              <a:lnSpc>
                <a:spcPct val="90000"/>
              </a:lnSpc>
            </a:pPr>
            <a:r>
              <a:rPr lang="en-US" sz="2400" dirty="0" smtClean="0">
                <a:latin typeface="CG Times" pitchFamily="18" charset="0"/>
              </a:rPr>
              <a:t>;  </a:t>
            </a:r>
            <a:endParaRPr lang="en-US" sz="2400"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0085640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additive="base">
                                        <p:cTn id="19" dur="500" fill="hold"/>
                                        <p:tgtEl>
                                          <p:spTgt spid="1054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solidFill>
                  <a:srgbClr val="00B0F0"/>
                </a:solidFill>
              </a:rPr>
              <a:t>Rapture Views</a:t>
            </a:r>
          </a:p>
        </p:txBody>
      </p:sp>
      <p:sp>
        <p:nvSpPr>
          <p:cNvPr id="106499" name="Rectangle 3"/>
          <p:cNvSpPr>
            <a:spLocks noGrp="1" noChangeArrowheads="1"/>
          </p:cNvSpPr>
          <p:nvPr>
            <p:ph type="body" idx="1"/>
          </p:nvPr>
        </p:nvSpPr>
        <p:spPr/>
        <p:txBody>
          <a:bodyPr/>
          <a:lstStyle/>
          <a:p>
            <a:pPr lvl="1" eaLnBrk="1" hangingPunct="1"/>
            <a:r>
              <a:rPr lang="en-US" smtClean="0">
                <a:latin typeface="CG Times" pitchFamily="18" charset="0"/>
              </a:rPr>
              <a:t>4) lastly, the church is not appointed to wrath (1 Thess 5:9), and it is clear that even from right at the start of the tribulation God</a:t>
            </a:r>
            <a:r>
              <a:rPr lang="en-US" smtClean="0"/>
              <a:t>’</a:t>
            </a:r>
            <a:r>
              <a:rPr lang="en-US" smtClean="0">
                <a:latin typeface="CG Times" pitchFamily="18" charset="0"/>
              </a:rPr>
              <a:t>s wrath is unleashed in terrifying force (Rev 6:16-17). </a:t>
            </a:r>
          </a:p>
          <a:p>
            <a:pPr eaLnBrk="1" hangingPunct="1"/>
            <a:endParaRPr lang="en-US"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034141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solidFill>
                  <a:srgbClr val="00B0F0"/>
                </a:solidFill>
              </a:rPr>
              <a:t>Future Resurrection</a:t>
            </a:r>
          </a:p>
        </p:txBody>
      </p:sp>
      <p:sp>
        <p:nvSpPr>
          <p:cNvPr id="106499" name="Rectangle 3"/>
          <p:cNvSpPr>
            <a:spLocks noGrp="1" noChangeArrowheads="1"/>
          </p:cNvSpPr>
          <p:nvPr>
            <p:ph type="body" idx="1"/>
          </p:nvPr>
        </p:nvSpPr>
        <p:spPr>
          <a:xfrm>
            <a:off x="152400" y="1600200"/>
            <a:ext cx="8839199" cy="4525963"/>
          </a:xfrm>
        </p:spPr>
        <p:txBody>
          <a:bodyPr/>
          <a:lstStyle/>
          <a:p>
            <a:pPr lvl="1" eaLnBrk="1" hangingPunct="1"/>
            <a:r>
              <a:rPr lang="en-US" u="sng" dirty="0" smtClean="0">
                <a:solidFill>
                  <a:srgbClr val="FFFF00"/>
                </a:solidFill>
              </a:rPr>
              <a:t>The fact of the Resurrection</a:t>
            </a:r>
            <a:r>
              <a:rPr lang="en-US" dirty="0" smtClean="0">
                <a:solidFill>
                  <a:srgbClr val="FFFF00"/>
                </a:solidFill>
              </a:rPr>
              <a:t>:</a:t>
            </a:r>
            <a:r>
              <a:rPr lang="en-US" dirty="0" smtClean="0"/>
              <a:t> Jesus </a:t>
            </a:r>
            <a:r>
              <a:rPr lang="en-US" dirty="0"/>
              <a:t>said to her, “I am the resurrection and the life. The one who believes in me will live even if he dies, </a:t>
            </a:r>
            <a:r>
              <a:rPr lang="en-US" dirty="0" smtClean="0"/>
              <a:t>(John 11:25)</a:t>
            </a:r>
          </a:p>
          <a:p>
            <a:pPr lvl="1" eaLnBrk="1" hangingPunct="1"/>
            <a:r>
              <a:rPr lang="en-US" u="sng" dirty="0" smtClean="0">
                <a:solidFill>
                  <a:srgbClr val="FFFF00"/>
                </a:solidFill>
              </a:rPr>
              <a:t>Jesus’ Resurrection is a Prelude to Ours: </a:t>
            </a:r>
            <a:r>
              <a:rPr lang="en-US" dirty="0" smtClean="0"/>
              <a:t>But </a:t>
            </a:r>
            <a:r>
              <a:rPr lang="en-US" dirty="0"/>
              <a:t>now Christ has been raised from the dead, the </a:t>
            </a:r>
            <a:r>
              <a:rPr lang="en-US" dirty="0" err="1"/>
              <a:t>firstfruits</a:t>
            </a:r>
            <a:r>
              <a:rPr lang="en-US" dirty="0"/>
              <a:t> of those who have fallen </a:t>
            </a:r>
            <a:r>
              <a:rPr lang="en-US" dirty="0" smtClean="0"/>
              <a:t>asleep (1 </a:t>
            </a:r>
            <a:r>
              <a:rPr lang="en-US" dirty="0" err="1" smtClean="0"/>
              <a:t>Cor</a:t>
            </a:r>
            <a:r>
              <a:rPr lang="en-US" dirty="0" smtClean="0"/>
              <a:t> 15:20).</a:t>
            </a:r>
          </a:p>
          <a:p>
            <a:pPr lvl="1"/>
            <a:r>
              <a:rPr lang="en-US" u="sng" dirty="0" smtClean="0">
                <a:solidFill>
                  <a:srgbClr val="FFFF00"/>
                </a:solidFill>
              </a:rPr>
              <a:t>The nature of the resurrection body: </a:t>
            </a:r>
            <a:r>
              <a:rPr lang="en-US" dirty="0" smtClean="0"/>
              <a:t>It </a:t>
            </a:r>
            <a:r>
              <a:rPr lang="en-US" dirty="0"/>
              <a:t>is the same with the resurrection of the dead. What is sown is perishable, what is raised is imperishable</a:t>
            </a:r>
            <a:r>
              <a:rPr lang="en-US" dirty="0" smtClean="0"/>
              <a:t>. </a:t>
            </a:r>
            <a:r>
              <a:rPr lang="en-US" dirty="0"/>
              <a:t>It is sown in dishonor, it is raised in glory; it is sown in weakness, it is raised in power</a:t>
            </a:r>
            <a:r>
              <a:rPr lang="en-US" dirty="0" smtClean="0"/>
              <a:t>; </a:t>
            </a:r>
            <a:r>
              <a:rPr lang="en-US" dirty="0"/>
              <a:t>it is sown a natural body, it is raised a spiritual </a:t>
            </a:r>
            <a:r>
              <a:rPr lang="en-US" dirty="0" smtClean="0"/>
              <a:t>body</a:t>
            </a:r>
            <a:r>
              <a:rPr lang="en-US" dirty="0"/>
              <a:t> </a:t>
            </a:r>
            <a:r>
              <a:rPr lang="en-US" dirty="0" smtClean="0"/>
              <a:t>(1 </a:t>
            </a:r>
            <a:r>
              <a:rPr lang="en-US" dirty="0" err="1" smtClean="0"/>
              <a:t>Cor</a:t>
            </a:r>
            <a:r>
              <a:rPr lang="en-US" dirty="0" smtClean="0"/>
              <a:t> 15:42-44)</a:t>
            </a:r>
            <a:endParaRPr lang="en-US" dirty="0"/>
          </a:p>
          <a:p>
            <a:pPr lvl="1" eaLnBrk="1" hangingPunct="1"/>
            <a:endParaRPr lang="en-US"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755155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Ascension of Jesus Christ as Prelude to the Second Coming</a:t>
            </a:r>
            <a:endParaRPr lang="en-US" dirty="0">
              <a:solidFill>
                <a:srgbClr val="00B0F0"/>
              </a:solidFill>
            </a:endParaRPr>
          </a:p>
        </p:txBody>
      </p:sp>
      <p:sp>
        <p:nvSpPr>
          <p:cNvPr id="3" name="Content Placeholder 2"/>
          <p:cNvSpPr>
            <a:spLocks noGrp="1"/>
          </p:cNvSpPr>
          <p:nvPr>
            <p:ph idx="1"/>
          </p:nvPr>
        </p:nvSpPr>
        <p:spPr>
          <a:xfrm>
            <a:off x="0" y="1600200"/>
            <a:ext cx="4952999" cy="4525963"/>
          </a:xfrm>
        </p:spPr>
        <p:txBody>
          <a:bodyPr/>
          <a:lstStyle/>
          <a:p>
            <a:r>
              <a:rPr lang="en-US" dirty="0"/>
              <a:t>After he had said this, while they were watching, he was lifted up and a cloud hid him from their sight. </a:t>
            </a:r>
            <a:r>
              <a:rPr lang="en-US" dirty="0" smtClean="0"/>
              <a:t>As </a:t>
            </a:r>
            <a:r>
              <a:rPr lang="en-US" dirty="0"/>
              <a:t>they were still staring into the sky while he was going, suddenly two men in white clothing stood near </a:t>
            </a:r>
            <a:r>
              <a:rPr lang="en-US" dirty="0" smtClean="0"/>
              <a:t>them </a:t>
            </a:r>
            <a:r>
              <a:rPr lang="en-US" dirty="0"/>
              <a:t>and said, “Men of Galilee, why do you stand here looking up into the sky? This same Jesus who has been taken up from you into heaven will come back in the same way you saw him go into heaven</a:t>
            </a:r>
            <a:r>
              <a:rPr lang="en-US" dirty="0" smtClean="0"/>
              <a:t>.” (Acts 1:10-11).</a:t>
            </a:r>
          </a:p>
          <a:p>
            <a:r>
              <a:rPr lang="en-US" sz="2000" dirty="0" smtClean="0"/>
              <a:t> </a:t>
            </a:r>
            <a:endParaRPr lang="en-US" dirty="0"/>
          </a:p>
        </p:txBody>
      </p:sp>
      <p:pic>
        <p:nvPicPr>
          <p:cNvPr id="5122" name="Picture 2" descr="https://encrypted-tbn3.gstatic.com/images?q=tbn:ANd9GcSzywhAoPSbRXT1ANR0zXmLZKK8w4hdccSb5n6PmH3TuNqTSM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810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8689033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562975" cy="1143000"/>
          </a:xfrm>
        </p:spPr>
        <p:txBody>
          <a:bodyPr/>
          <a:lstStyle/>
          <a:p>
            <a:pPr algn="ctr">
              <a:defRPr/>
            </a:pPr>
            <a:r>
              <a:rPr lang="en-US" altLang="en-US" b="1" dirty="0" smtClean="0">
                <a:solidFill>
                  <a:schemeClr val="accent6">
                    <a:lumMod val="75000"/>
                  </a:schemeClr>
                </a:solidFill>
              </a:rPr>
              <a:t>Copyright Notice</a:t>
            </a:r>
          </a:p>
        </p:txBody>
      </p:sp>
      <p:sp>
        <p:nvSpPr>
          <p:cNvPr id="4099" name="Content Placeholder 2"/>
          <p:cNvSpPr>
            <a:spLocks noGrp="1"/>
          </p:cNvSpPr>
          <p:nvPr>
            <p:ph idx="1"/>
          </p:nvPr>
        </p:nvSpPr>
        <p:spPr>
          <a:xfrm>
            <a:off x="914400" y="1447800"/>
            <a:ext cx="8105775" cy="4678363"/>
          </a:xfrm>
        </p:spPr>
        <p:txBody>
          <a:bodyPr/>
          <a:lstStyle/>
          <a:p>
            <a:r>
              <a:rPr lang="en-US" altLang="en-US" sz="2000" smtClean="0"/>
              <a:t>You may download  this presentation  on your computer for personal study or you can print it or use it in a multimedia presentation for yourself and others as long as you give the printed material away and do not charge for it. In this case, </a:t>
            </a:r>
            <a:r>
              <a:rPr lang="en-US" altLang="en-US" sz="2000" b="1" smtClean="0"/>
              <a:t>free means free.</a:t>
            </a:r>
            <a:r>
              <a:rPr lang="en-US" altLang="en-US" sz="2000" smtClean="0"/>
              <a:t> It cannot be bundled with anything sold, nor can you charge for shipping, handling, or anything. It cannot be posted on other websites or servers. It is provided for personal study or for use in preparation and presentation of sermons, Sunday school classes, undergraduate or seminary religion classes or other non-commercial study.  Material in the presentation may  be edited (added to , deleted or changed) on the condition that no revision contradicts the Bible.org doctrinal statement and that substantive revisions are identified as being the work of a reviser and not that of Dr. Davis.</a:t>
            </a:r>
          </a:p>
        </p:txBody>
      </p:sp>
      <p:sp>
        <p:nvSpPr>
          <p:cNvPr id="4100" name="Footer Placeholder 3"/>
          <p:cNvSpPr>
            <a:spLocks noGrp="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20000"/>
              </a:spcBef>
              <a:spcAft>
                <a:spcPct val="0"/>
              </a:spcAft>
              <a:defRPr sz="2400">
                <a:solidFill>
                  <a:schemeClr val="tx1"/>
                </a:solidFill>
                <a:latin typeface="Times New Roman" pitchFamily="18" charset="0"/>
              </a:defRPr>
            </a:lvl6pPr>
            <a:lvl7pPr marL="2971800" indent="-228600" algn="ctr" eaLnBrk="0" fontAlgn="base" hangingPunct="0">
              <a:spcBef>
                <a:spcPct val="20000"/>
              </a:spcBef>
              <a:spcAft>
                <a:spcPct val="0"/>
              </a:spcAft>
              <a:defRPr sz="2400">
                <a:solidFill>
                  <a:schemeClr val="tx1"/>
                </a:solidFill>
                <a:latin typeface="Times New Roman" pitchFamily="18" charset="0"/>
              </a:defRPr>
            </a:lvl7pPr>
            <a:lvl8pPr marL="3429000" indent="-228600" algn="ctr" eaLnBrk="0" fontAlgn="base" hangingPunct="0">
              <a:spcBef>
                <a:spcPct val="20000"/>
              </a:spcBef>
              <a:spcAft>
                <a:spcPct val="0"/>
              </a:spcAft>
              <a:defRPr sz="2400">
                <a:solidFill>
                  <a:schemeClr val="tx1"/>
                </a:solidFill>
                <a:latin typeface="Times New Roman" pitchFamily="18" charset="0"/>
              </a:defRPr>
            </a:lvl8pPr>
            <a:lvl9pPr marL="3886200" indent="-228600" algn="ctr" eaLnBrk="0" fontAlgn="base" hangingPunct="0">
              <a:spcBef>
                <a:spcPct val="20000"/>
              </a:spcBef>
              <a:spcAft>
                <a:spcPct val="0"/>
              </a:spcAft>
              <a:defRPr sz="2400">
                <a:solidFill>
                  <a:schemeClr val="tx1"/>
                </a:solidFill>
                <a:latin typeface="Times New Roman" pitchFamily="18" charset="0"/>
              </a:defRPr>
            </a:lvl9pPr>
          </a:lstStyle>
          <a:p>
            <a:pPr eaLnBrk="1" hangingPunct="1"/>
            <a:r>
              <a:rPr lang="en-US" altLang="en-US" sz="1400">
                <a:solidFill>
                  <a:schemeClr val="tx2"/>
                </a:solidFill>
                <a:latin typeface="Arial" charset="0"/>
              </a:rPr>
              <a:t>The Biblical Studies Foundation</a:t>
            </a:r>
          </a:p>
        </p:txBody>
      </p:sp>
    </p:spTree>
    <p:extLst>
      <p:ext uri="{BB962C8B-B14F-4D97-AF65-F5344CB8AC3E}">
        <p14:creationId xmlns:p14="http://schemas.microsoft.com/office/powerpoint/2010/main" val="143886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The Second Coming of Jesus Christ</a:t>
            </a:r>
            <a:endParaRPr lang="en-US" dirty="0">
              <a:solidFill>
                <a:srgbClr val="00B0F0"/>
              </a:solidFill>
            </a:endParaRPr>
          </a:p>
        </p:txBody>
      </p:sp>
      <p:sp>
        <p:nvSpPr>
          <p:cNvPr id="3" name="Content Placeholder 2"/>
          <p:cNvSpPr>
            <a:spLocks noGrp="1"/>
          </p:cNvSpPr>
          <p:nvPr>
            <p:ph idx="1"/>
          </p:nvPr>
        </p:nvSpPr>
        <p:spPr>
          <a:xfrm>
            <a:off x="1" y="1600200"/>
            <a:ext cx="4800600" cy="4525963"/>
          </a:xfrm>
        </p:spPr>
        <p:txBody>
          <a:bodyPr/>
          <a:lstStyle/>
          <a:p>
            <a:r>
              <a:rPr lang="en-US" sz="2000" dirty="0" smtClean="0"/>
              <a:t> </a:t>
            </a:r>
            <a:r>
              <a:rPr lang="en-US" sz="2800" dirty="0" smtClean="0"/>
              <a:t>Look</a:t>
            </a:r>
            <a:r>
              <a:rPr lang="en-US" sz="2800" dirty="0"/>
              <a:t>! </a:t>
            </a:r>
            <a:r>
              <a:rPr lang="en-US" sz="2800" i="1" dirty="0"/>
              <a:t>He is returning with the </a:t>
            </a:r>
            <a:r>
              <a:rPr lang="en-US" sz="2800" i="1" dirty="0" smtClean="0"/>
              <a:t>clouds</a:t>
            </a:r>
            <a:r>
              <a:rPr lang="en-US" sz="2800" dirty="0" smtClean="0"/>
              <a:t>, and </a:t>
            </a:r>
            <a:r>
              <a:rPr lang="en-US" sz="2800" i="1" dirty="0"/>
              <a:t>every eye will see </a:t>
            </a:r>
            <a:r>
              <a:rPr lang="en-US" sz="2800" i="1" dirty="0" smtClean="0"/>
              <a:t>him, even</a:t>
            </a:r>
            <a:r>
              <a:rPr lang="en-US" sz="2800" dirty="0" smtClean="0"/>
              <a:t> </a:t>
            </a:r>
            <a:r>
              <a:rPr lang="en-US" sz="2800" i="1" dirty="0"/>
              <a:t>those who pierced </a:t>
            </a:r>
            <a:r>
              <a:rPr lang="en-US" sz="2800" i="1" dirty="0" smtClean="0"/>
              <a:t>him</a:t>
            </a:r>
            <a:r>
              <a:rPr lang="en-US" sz="2800" dirty="0" smtClean="0"/>
              <a:t>, and </a:t>
            </a:r>
            <a:r>
              <a:rPr lang="en-US" sz="2800" dirty="0"/>
              <a:t>all the tribes on the earth will mourn because of </a:t>
            </a:r>
            <a:r>
              <a:rPr lang="en-US" sz="2800" dirty="0" smtClean="0"/>
              <a:t>him. This </a:t>
            </a:r>
            <a:r>
              <a:rPr lang="en-US" sz="2800" dirty="0"/>
              <a:t>will certainly come to pass! </a:t>
            </a:r>
            <a:r>
              <a:rPr lang="en-US" sz="2800" dirty="0" smtClean="0"/>
              <a:t>Amen (Rev 1:7</a:t>
            </a:r>
            <a:r>
              <a:rPr lang="en-US" sz="2000" dirty="0" smtClean="0"/>
              <a:t>)</a:t>
            </a:r>
            <a:endParaRPr lang="en-US" sz="2000" dirty="0"/>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47800"/>
            <a:ext cx="396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743523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sz="4000" dirty="0" smtClean="0">
                <a:solidFill>
                  <a:srgbClr val="00B0F0"/>
                </a:solidFill>
              </a:rPr>
              <a:t>The Millennial Reign of Christ </a:t>
            </a:r>
            <a:r>
              <a:rPr lang="en-US" sz="2400" dirty="0" smtClean="0">
                <a:solidFill>
                  <a:srgbClr val="00B0F0"/>
                </a:solidFill>
              </a:rPr>
              <a:t>(Rev 20)</a:t>
            </a:r>
          </a:p>
        </p:txBody>
      </p:sp>
      <p:sp>
        <p:nvSpPr>
          <p:cNvPr id="173059" name="Rectangle 3"/>
          <p:cNvSpPr>
            <a:spLocks noGrp="1" noChangeArrowheads="1"/>
          </p:cNvSpPr>
          <p:nvPr>
            <p:ph type="body" idx="1"/>
          </p:nvPr>
        </p:nvSpPr>
        <p:spPr>
          <a:xfrm>
            <a:off x="0" y="1600200"/>
            <a:ext cx="9143999" cy="4525963"/>
          </a:xfrm>
        </p:spPr>
        <p:txBody>
          <a:bodyPr/>
          <a:lstStyle/>
          <a:p>
            <a:pPr eaLnBrk="1" hangingPunct="1">
              <a:lnSpc>
                <a:spcPct val="90000"/>
              </a:lnSpc>
            </a:pPr>
            <a:r>
              <a:rPr lang="en-US" sz="2800" dirty="0" smtClean="0">
                <a:solidFill>
                  <a:srgbClr val="FFFF00"/>
                </a:solidFill>
              </a:rPr>
              <a:t>Millennium comes from the Latin word meaning 1000 which is mentioned as the length of this reign 6 times in Revelation 20:1-6.</a:t>
            </a:r>
          </a:p>
          <a:p>
            <a:pPr lvl="1"/>
            <a:r>
              <a:rPr lang="en-US" sz="2000" dirty="0" smtClean="0"/>
              <a:t>Then </a:t>
            </a:r>
            <a:r>
              <a:rPr lang="en-US" sz="2000" dirty="0"/>
              <a:t>I saw an angel descending from heaven, holding in his hand the key to the abyss and a huge chain. </a:t>
            </a:r>
            <a:r>
              <a:rPr lang="en-US" sz="2000" dirty="0" smtClean="0"/>
              <a:t>He </a:t>
            </a:r>
            <a:r>
              <a:rPr lang="en-US" sz="2000" dirty="0"/>
              <a:t>seized the dragon – the ancient serpent, who is the devil and Satan – and tied him up for a thousand years. </a:t>
            </a:r>
            <a:r>
              <a:rPr lang="en-US" sz="2000" dirty="0" smtClean="0"/>
              <a:t> </a:t>
            </a:r>
            <a:r>
              <a:rPr lang="en-US" sz="2000" dirty="0"/>
              <a:t>The angel then threw him into the abyss and locked and sealed it so that he could not deceive the nations until the one thousand years were finished. (After these things he must be released for a brief period of time</a:t>
            </a:r>
            <a:r>
              <a:rPr lang="en-US" sz="2000" dirty="0" smtClean="0"/>
              <a:t>.)  </a:t>
            </a:r>
            <a:r>
              <a:rPr lang="en-US" sz="2000" dirty="0"/>
              <a:t>Then I saw thrones and seated on them were those who had been given authority to judge. I also saw the souls of those who had been beheaded because of the testimony about Jesus and because of the word of God. These had not worshiped the beast or his image and had refused to receive his mark on their forehead or hand. They came to life and reigned with Christ for a thousand </a:t>
            </a:r>
            <a:r>
              <a:rPr lang="en-US" sz="2000" dirty="0" smtClean="0"/>
              <a:t>years (Rev 20:1-4). </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833225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 fill="hold"/>
                                        <p:tgtEl>
                                          <p:spTgt spid="173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3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 calcmode="lin" valueType="num">
                                      <p:cBhvr additive="base">
                                        <p:cTn id="13" dur="500" fill="hold"/>
                                        <p:tgtEl>
                                          <p:spTgt spid="173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30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13" name="Rectangle 9"/>
          <p:cNvSpPr>
            <a:spLocks noChangeArrowheads="1"/>
          </p:cNvSpPr>
          <p:nvPr/>
        </p:nvSpPr>
        <p:spPr bwMode="auto">
          <a:xfrm>
            <a:off x="0" y="762000"/>
            <a:ext cx="9144000" cy="1295400"/>
          </a:xfrm>
          <a:prstGeom prst="rect">
            <a:avLst/>
          </a:prstGeom>
          <a:solidFill>
            <a:srgbClr val="0000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79906" name="Rectangle 2"/>
          <p:cNvSpPr>
            <a:spLocks noGrp="1" noChangeArrowheads="1"/>
          </p:cNvSpPr>
          <p:nvPr>
            <p:ph type="title"/>
          </p:nvPr>
        </p:nvSpPr>
        <p:spPr>
          <a:xfrm>
            <a:off x="0" y="0"/>
            <a:ext cx="9144000" cy="762000"/>
          </a:xfrm>
          <a:ln>
            <a:solidFill>
              <a:schemeClr val="bg1"/>
            </a:solidFill>
            <a:miter lim="800000"/>
            <a:headEnd/>
            <a:tailEnd/>
          </a:ln>
          <a:effectLst>
            <a:outerShdw blurRad="25400" dist="25399" dir="2700000" algn="ctr" rotWithShape="0">
              <a:srgbClr val="000000">
                <a:alpha val="99962"/>
              </a:srgbClr>
            </a:outerShdw>
          </a:effectLst>
        </p:spPr>
        <p:txBody>
          <a:bodyPr/>
          <a:lstStyle/>
          <a:p>
            <a:pPr algn="l"/>
            <a:r>
              <a:rPr lang="en-US" sz="4000" dirty="0"/>
              <a:t>Basic </a:t>
            </a:r>
            <a:r>
              <a:rPr lang="en-US" sz="4000" dirty="0" smtClean="0"/>
              <a:t>Comparisons </a:t>
            </a:r>
            <a:r>
              <a:rPr lang="en-US" sz="1200" dirty="0" smtClean="0"/>
              <a:t>(from R. Griffith)</a:t>
            </a:r>
            <a:endParaRPr lang="en-US" sz="1200" dirty="0"/>
          </a:p>
        </p:txBody>
      </p:sp>
      <p:graphicFrame>
        <p:nvGraphicFramePr>
          <p:cNvPr id="379907" name="Object 3"/>
          <p:cNvGraphicFramePr>
            <a:graphicFrameLocks noChangeAspect="1"/>
          </p:cNvGraphicFramePr>
          <p:nvPr/>
        </p:nvGraphicFramePr>
        <p:xfrm>
          <a:off x="1066800" y="838200"/>
          <a:ext cx="8305800" cy="5997575"/>
        </p:xfrm>
        <a:graphic>
          <a:graphicData uri="http://schemas.openxmlformats.org/presentationml/2006/ole">
            <mc:AlternateContent xmlns:mc="http://schemas.openxmlformats.org/markup-compatibility/2006">
              <mc:Choice xmlns:v="urn:schemas-microsoft-com:vml" Requires="v">
                <p:oleObj spid="_x0000_s1088" name="Document" r:id="rId4" imgW="6876288" imgH="4965192" progId="Word.Document.8">
                  <p:embed/>
                </p:oleObj>
              </mc:Choice>
              <mc:Fallback>
                <p:oleObj name="Document" r:id="rId4" imgW="6876288" imgH="496519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838200"/>
                        <a:ext cx="8305800" cy="59975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908" name="Line 4"/>
          <p:cNvSpPr>
            <a:spLocks noChangeShapeType="1"/>
          </p:cNvSpPr>
          <p:nvPr/>
        </p:nvSpPr>
        <p:spPr bwMode="auto">
          <a:xfrm>
            <a:off x="0" y="20574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909" name="WordArt 5"/>
          <p:cNvSpPr>
            <a:spLocks noChangeArrowheads="1" noChangeShapeType="1" noTextEdit="1"/>
          </p:cNvSpPr>
          <p:nvPr/>
        </p:nvSpPr>
        <p:spPr bwMode="auto">
          <a:xfrm>
            <a:off x="165100" y="2209800"/>
            <a:ext cx="825500" cy="85566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Amil</a:t>
            </a:r>
          </a:p>
        </p:txBody>
      </p:sp>
      <p:sp>
        <p:nvSpPr>
          <p:cNvPr id="379910" name="WordArt 6"/>
          <p:cNvSpPr>
            <a:spLocks noChangeArrowheads="1" noChangeShapeType="1" noTextEdit="1"/>
          </p:cNvSpPr>
          <p:nvPr/>
        </p:nvSpPr>
        <p:spPr bwMode="auto">
          <a:xfrm>
            <a:off x="165100" y="3733800"/>
            <a:ext cx="825500" cy="85566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Postmil</a:t>
            </a:r>
          </a:p>
        </p:txBody>
      </p:sp>
      <p:sp>
        <p:nvSpPr>
          <p:cNvPr id="379911" name="WordArt 7"/>
          <p:cNvSpPr>
            <a:spLocks noChangeArrowheads="1" noChangeShapeType="1" noTextEdit="1"/>
          </p:cNvSpPr>
          <p:nvPr/>
        </p:nvSpPr>
        <p:spPr bwMode="auto">
          <a:xfrm>
            <a:off x="165100" y="5257800"/>
            <a:ext cx="825500" cy="855663"/>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Impact"/>
              </a:rPr>
              <a:t>Premil</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804950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2820" name="Rectangle 4"/>
          <p:cNvSpPr>
            <a:spLocks noGrp="1" noChangeArrowheads="1"/>
          </p:cNvSpPr>
          <p:nvPr>
            <p:ph type="title" idx="4294967295"/>
          </p:nvPr>
        </p:nvSpPr>
        <p:spPr/>
        <p:txBody>
          <a:bodyPr/>
          <a:lstStyle/>
          <a:p>
            <a:pPr eaLnBrk="1" hangingPunct="1">
              <a:defRPr/>
            </a:pPr>
            <a:r>
              <a:rPr lang="en-US" dirty="0" smtClean="0">
                <a:cs typeface="+mj-cs"/>
              </a:rPr>
              <a:t>Black</a:t>
            </a:r>
          </a:p>
        </p:txBody>
      </p:sp>
      <p:pic>
        <p:nvPicPr>
          <p:cNvPr id="55300" name="Picture 4" descr="File:Millennial view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619667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z="4000" dirty="0" smtClean="0">
                <a:solidFill>
                  <a:srgbClr val="00B0F0"/>
                </a:solidFill>
              </a:rPr>
              <a:t>The Millennial Reign of Christ</a:t>
            </a:r>
            <a:endParaRPr lang="en-US" sz="2400" dirty="0" smtClean="0">
              <a:solidFill>
                <a:srgbClr val="00B0F0"/>
              </a:solidFill>
            </a:endParaRPr>
          </a:p>
        </p:txBody>
      </p:sp>
      <p:sp>
        <p:nvSpPr>
          <p:cNvPr id="211971" name="Rectangle 3"/>
          <p:cNvSpPr>
            <a:spLocks noGrp="1" noChangeArrowheads="1"/>
          </p:cNvSpPr>
          <p:nvPr>
            <p:ph type="body" idx="1"/>
          </p:nvPr>
        </p:nvSpPr>
        <p:spPr>
          <a:xfrm>
            <a:off x="0" y="1524000"/>
            <a:ext cx="9144000" cy="5334000"/>
          </a:xfrm>
        </p:spPr>
        <p:txBody>
          <a:bodyPr/>
          <a:lstStyle/>
          <a:p>
            <a:pPr eaLnBrk="1" hangingPunct="1">
              <a:lnSpc>
                <a:spcPct val="90000"/>
              </a:lnSpc>
              <a:buFontTx/>
              <a:buNone/>
            </a:pPr>
            <a:endParaRPr lang="en-US" sz="2800" dirty="0" smtClean="0"/>
          </a:p>
          <a:p>
            <a:pPr eaLnBrk="1" hangingPunct="1">
              <a:lnSpc>
                <a:spcPct val="90000"/>
              </a:lnSpc>
            </a:pPr>
            <a:r>
              <a:rPr lang="en-US" sz="2800" u="sng" dirty="0" err="1" smtClean="0">
                <a:solidFill>
                  <a:srgbClr val="FFFF00"/>
                </a:solidFill>
              </a:rPr>
              <a:t>Amillennial</a:t>
            </a:r>
            <a:r>
              <a:rPr lang="en-US" sz="2800" u="sng" dirty="0" smtClean="0">
                <a:solidFill>
                  <a:srgbClr val="FFFF00"/>
                </a:solidFill>
              </a:rPr>
              <a:t> position</a:t>
            </a:r>
            <a:r>
              <a:rPr lang="en-US" sz="2800" dirty="0" smtClean="0">
                <a:solidFill>
                  <a:srgbClr val="FFFF00"/>
                </a:solidFill>
              </a:rPr>
              <a:t> (the 1000 years are symbolic time between the first and second coming and Satan is currently bound) </a:t>
            </a:r>
          </a:p>
          <a:p>
            <a:pPr lvl="1" eaLnBrk="1" hangingPunct="1">
              <a:lnSpc>
                <a:spcPct val="90000"/>
              </a:lnSpc>
            </a:pPr>
            <a:r>
              <a:rPr lang="en-US" sz="2400" dirty="0" smtClean="0"/>
              <a:t>View was introduced by Origen and popularized by Augustine and Jerome (cf. Eusebius). </a:t>
            </a:r>
          </a:p>
          <a:p>
            <a:pPr lvl="1" eaLnBrk="1" hangingPunct="1">
              <a:lnSpc>
                <a:spcPct val="90000"/>
              </a:lnSpc>
            </a:pPr>
            <a:r>
              <a:rPr lang="en-US" sz="2400" dirty="0" smtClean="0"/>
              <a:t>Augustine: “Those who, on the strength of this passage, have suspected that the first resurrection is future and bodily, have been moved, among other things, specially by the number of a thousand years, as if it were a fit thing that the saints should thus enjoy a kind of Sabbath-rest during that period, a holy leisure after the labors of the six thousand years since man was created, and was on account of his great sin dismissed from the blessedness of paradise into the woes of this mortal life, . . . </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0276780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1971">
                                            <p:txEl>
                                              <p:pRg st="1" end="1"/>
                                            </p:txEl>
                                          </p:spTgt>
                                        </p:tgtEl>
                                        <p:attrNameLst>
                                          <p:attrName>style.visibility</p:attrName>
                                        </p:attrNameLst>
                                      </p:cBhvr>
                                      <p:to>
                                        <p:strVal val="visible"/>
                                      </p:to>
                                    </p:set>
                                    <p:anim calcmode="lin" valueType="num">
                                      <p:cBhvr additive="base">
                                        <p:cTn id="7" dur="500" fill="hold"/>
                                        <p:tgtEl>
                                          <p:spTgt spid="2119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1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1971">
                                            <p:txEl>
                                              <p:pRg st="2" end="2"/>
                                            </p:txEl>
                                          </p:spTgt>
                                        </p:tgtEl>
                                        <p:attrNameLst>
                                          <p:attrName>style.visibility</p:attrName>
                                        </p:attrNameLst>
                                      </p:cBhvr>
                                      <p:to>
                                        <p:strVal val="visible"/>
                                      </p:to>
                                    </p:set>
                                    <p:anim calcmode="lin" valueType="num">
                                      <p:cBhvr additive="base">
                                        <p:cTn id="13" dur="500" fill="hold"/>
                                        <p:tgtEl>
                                          <p:spTgt spid="2119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1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11971">
                                            <p:txEl>
                                              <p:pRg st="3" end="3"/>
                                            </p:txEl>
                                          </p:spTgt>
                                        </p:tgtEl>
                                        <p:attrNameLst>
                                          <p:attrName>style.visibility</p:attrName>
                                        </p:attrNameLst>
                                      </p:cBhvr>
                                      <p:to>
                                        <p:strVal val="visible"/>
                                      </p:to>
                                    </p:set>
                                    <p:animEffect transition="in" filter="blinds(horizontal)">
                                      <p:cBhvr>
                                        <p:cTn id="19" dur="500"/>
                                        <p:tgtEl>
                                          <p:spTgt spid="2119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z="4000" dirty="0" smtClean="0">
                <a:solidFill>
                  <a:srgbClr val="00B0F0"/>
                </a:solidFill>
              </a:rPr>
              <a:t>The Millennial Reign of Christ</a:t>
            </a:r>
            <a:endParaRPr lang="en-US" sz="2400" dirty="0" smtClean="0">
              <a:solidFill>
                <a:srgbClr val="00B0F0"/>
              </a:solidFill>
            </a:endParaRPr>
          </a:p>
        </p:txBody>
      </p:sp>
      <p:sp>
        <p:nvSpPr>
          <p:cNvPr id="151555" name="Rectangle 3"/>
          <p:cNvSpPr>
            <a:spLocks noGrp="1" noChangeArrowheads="1"/>
          </p:cNvSpPr>
          <p:nvPr>
            <p:ph type="body" idx="1"/>
          </p:nvPr>
        </p:nvSpPr>
        <p:spPr>
          <a:xfrm>
            <a:off x="0" y="1524000"/>
            <a:ext cx="9144000" cy="5334000"/>
          </a:xfrm>
        </p:spPr>
        <p:txBody>
          <a:bodyPr/>
          <a:lstStyle/>
          <a:p>
            <a:pPr eaLnBrk="1" hangingPunct="1">
              <a:lnSpc>
                <a:spcPct val="90000"/>
              </a:lnSpc>
              <a:buFontTx/>
              <a:buNone/>
            </a:pPr>
            <a:endParaRPr lang="en-US" sz="2400" smtClean="0"/>
          </a:p>
          <a:p>
            <a:pPr eaLnBrk="1" hangingPunct="1">
              <a:lnSpc>
                <a:spcPct val="90000"/>
              </a:lnSpc>
            </a:pPr>
            <a:endParaRPr lang="en-US" sz="2400" u="sng" smtClean="0"/>
          </a:p>
          <a:p>
            <a:pPr eaLnBrk="1" hangingPunct="1">
              <a:lnSpc>
                <a:spcPct val="90000"/>
              </a:lnSpc>
            </a:pPr>
            <a:r>
              <a:rPr lang="en-US" sz="2400" smtClean="0"/>
              <a:t> Augustine (cont.) “And. this opinion would not be objectionable, if it were believed that the joys of the saints in that Sabbath shall be spiritual, and consequent on the presence of God; for I myself, too, once held this opinion. But, as they assert that those who then rise again shall enjoy the leisure of immoderate carnal banquets, furnished with an amount of meat and drink such as not only to shock the feeling of the temperate, but even to surpass the measure of credulity itself, such assertions can be believed only by the carnal. They who do believe them are called by the spiritual Chiliasts, which we may literally reproduce by the name Millenarians. City of God, 20.7. Schaff, P. (2000). </a:t>
            </a:r>
            <a:r>
              <a:rPr lang="en-US" sz="2400" i="1" smtClean="0"/>
              <a:t>The Nicene Fathers</a:t>
            </a:r>
            <a:r>
              <a:rPr lang="en-US" sz="2400" smtClean="0"/>
              <a:t> (electronic ed.) (Vol. 2). Garland, TX: Galaxie Software.</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119916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z="4000" dirty="0" smtClean="0">
                <a:solidFill>
                  <a:srgbClr val="00B0F0"/>
                </a:solidFill>
              </a:rPr>
              <a:t>The Millennial Reign of Christ</a:t>
            </a:r>
            <a:endParaRPr lang="en-US" sz="2400" dirty="0" smtClean="0">
              <a:solidFill>
                <a:srgbClr val="00B0F0"/>
              </a:solidFill>
            </a:endParaRPr>
          </a:p>
        </p:txBody>
      </p:sp>
      <p:sp>
        <p:nvSpPr>
          <p:cNvPr id="214019" name="Rectangle 3"/>
          <p:cNvSpPr>
            <a:spLocks noGrp="1" noChangeArrowheads="1"/>
          </p:cNvSpPr>
          <p:nvPr>
            <p:ph type="body" idx="1"/>
          </p:nvPr>
        </p:nvSpPr>
        <p:spPr/>
        <p:txBody>
          <a:bodyPr/>
          <a:lstStyle/>
          <a:p>
            <a:pPr eaLnBrk="1" hangingPunct="1"/>
            <a:endParaRPr lang="en-US" dirty="0" smtClean="0"/>
          </a:p>
          <a:p>
            <a:pPr eaLnBrk="1" hangingPunct="1"/>
            <a:r>
              <a:rPr lang="en-US" u="sng" dirty="0" err="1" smtClean="0">
                <a:solidFill>
                  <a:srgbClr val="FFFF00"/>
                </a:solidFill>
              </a:rPr>
              <a:t>Amillennial</a:t>
            </a:r>
            <a:r>
              <a:rPr lang="en-US" u="sng" dirty="0" smtClean="0">
                <a:solidFill>
                  <a:srgbClr val="FFFF00"/>
                </a:solidFill>
              </a:rPr>
              <a:t> position</a:t>
            </a:r>
            <a:r>
              <a:rPr lang="en-US" dirty="0" smtClean="0">
                <a:solidFill>
                  <a:srgbClr val="FFFF00"/>
                </a:solidFill>
              </a:rPr>
              <a:t>: </a:t>
            </a:r>
            <a:r>
              <a:rPr lang="en-US" dirty="0" err="1" smtClean="0"/>
              <a:t>Hoekema</a:t>
            </a:r>
            <a:r>
              <a:rPr lang="en-US" dirty="0" smtClean="0"/>
              <a:t> argues that the defeat of Satan began with the first coming of Christ (defeated at the cross); Thus Rev 20 which records the judgment of Satan must occur before the second coming (The Meaning of the </a:t>
            </a:r>
            <a:r>
              <a:rPr lang="en-US" dirty="0" err="1" smtClean="0"/>
              <a:t>Millenium</a:t>
            </a:r>
            <a:r>
              <a:rPr lang="en-US" dirty="0" smtClean="0"/>
              <a:t>, 4 Views).</a:t>
            </a:r>
          </a:p>
          <a:p>
            <a:pPr eaLnBrk="1" hangingPunct="1">
              <a:buFontTx/>
              <a:buNone/>
            </a:pPr>
            <a:endParaRPr lang="en-US" dirty="0" smtClean="0"/>
          </a:p>
          <a:p>
            <a:pPr lvl="1" eaLnBrk="1" hangingPunct="1"/>
            <a:endParaRPr lang="en-US"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427208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4019">
                                            <p:txEl>
                                              <p:pRg st="1" end="1"/>
                                            </p:txEl>
                                          </p:spTgt>
                                        </p:tgtEl>
                                        <p:attrNameLst>
                                          <p:attrName>style.visibility</p:attrName>
                                        </p:attrNameLst>
                                      </p:cBhvr>
                                      <p:to>
                                        <p:strVal val="visible"/>
                                      </p:to>
                                    </p:set>
                                    <p:anim calcmode="lin" valueType="num">
                                      <p:cBhvr additive="base">
                                        <p:cTn id="7" dur="500" fill="hold"/>
                                        <p:tgtEl>
                                          <p:spTgt spid="2140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40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sz="4000" dirty="0" smtClean="0">
                <a:solidFill>
                  <a:srgbClr val="00B0F0"/>
                </a:solidFill>
              </a:rPr>
              <a:t>The Millennial Reign of Christ </a:t>
            </a:r>
            <a:r>
              <a:rPr lang="en-US" sz="2400" dirty="0" smtClean="0">
                <a:solidFill>
                  <a:srgbClr val="00B0F0"/>
                </a:solidFill>
              </a:rPr>
              <a:t>(Rev 20)</a:t>
            </a:r>
          </a:p>
        </p:txBody>
      </p:sp>
      <p:sp>
        <p:nvSpPr>
          <p:cNvPr id="216067" name="Rectangle 3"/>
          <p:cNvSpPr>
            <a:spLocks noGrp="1" noChangeArrowheads="1"/>
          </p:cNvSpPr>
          <p:nvPr>
            <p:ph type="body" idx="1"/>
          </p:nvPr>
        </p:nvSpPr>
        <p:spPr>
          <a:xfrm>
            <a:off x="228600" y="1981200"/>
            <a:ext cx="8229600" cy="4876800"/>
          </a:xfrm>
        </p:spPr>
        <p:txBody>
          <a:bodyPr/>
          <a:lstStyle/>
          <a:p>
            <a:pPr eaLnBrk="1" hangingPunct="1">
              <a:lnSpc>
                <a:spcPct val="80000"/>
              </a:lnSpc>
            </a:pPr>
            <a:r>
              <a:rPr lang="en-US" sz="2400" u="sng" dirty="0" smtClean="0"/>
              <a:t>Premillennial position</a:t>
            </a:r>
            <a:r>
              <a:rPr lang="en-US" sz="2400" dirty="0" smtClean="0"/>
              <a:t> (2</a:t>
            </a:r>
            <a:r>
              <a:rPr lang="en-US" sz="2400" baseline="30000" dirty="0" smtClean="0"/>
              <a:t>nd</a:t>
            </a:r>
            <a:r>
              <a:rPr lang="en-US" sz="2400" dirty="0" smtClean="0"/>
              <a:t> coming then literal 1000 year reign)</a:t>
            </a:r>
          </a:p>
          <a:p>
            <a:pPr eaLnBrk="1" hangingPunct="1">
              <a:lnSpc>
                <a:spcPct val="80000"/>
              </a:lnSpc>
            </a:pPr>
            <a:r>
              <a:rPr lang="en-US" sz="2400" dirty="0" smtClean="0"/>
              <a:t>Held by early Christian interpreters (Epistle of </a:t>
            </a:r>
            <a:r>
              <a:rPr lang="en-US" sz="2400" dirty="0" err="1" smtClean="0"/>
              <a:t>Barnabus</a:t>
            </a:r>
            <a:r>
              <a:rPr lang="en-US" sz="2400" dirty="0" smtClean="0"/>
              <a:t> (about 130 A.D), </a:t>
            </a:r>
            <a:r>
              <a:rPr lang="en-US" sz="2400" dirty="0" err="1" smtClean="0"/>
              <a:t>Papias</a:t>
            </a:r>
            <a:r>
              <a:rPr lang="en-US" sz="2400" dirty="0" smtClean="0"/>
              <a:t> (60-130 A.D. </a:t>
            </a:r>
            <a:r>
              <a:rPr lang="en-US" sz="2400" dirty="0" err="1" smtClean="0"/>
              <a:t>Irenaeus</a:t>
            </a:r>
            <a:r>
              <a:rPr lang="en-US" sz="2400" dirty="0" smtClean="0"/>
              <a:t>. Tertullian, Justin Martyr (100-165)</a:t>
            </a:r>
          </a:p>
          <a:p>
            <a:pPr>
              <a:lnSpc>
                <a:spcPct val="80000"/>
              </a:lnSpc>
            </a:pPr>
            <a:r>
              <a:rPr lang="en-US" dirty="0"/>
              <a:t>Justin Martyr: “But I and others, who are right-minded Christians on all points, are assured that there will be a resurrection of the dead, and a thousand years in Jerusalem, which will then be built, adorned, and enlarged, [as] the prophets Ezekiel and Isaiah and others declare” (Dia. Try. 80.4). </a:t>
            </a:r>
            <a:r>
              <a:rPr lang="en-US" dirty="0" err="1"/>
              <a:t>Schaff</a:t>
            </a:r>
            <a:r>
              <a:rPr lang="en-US" dirty="0"/>
              <a:t>, P. (2000). </a:t>
            </a:r>
            <a:r>
              <a:rPr lang="en-US" i="1" dirty="0"/>
              <a:t>The Ante-Nicene Fathers</a:t>
            </a:r>
            <a:r>
              <a:rPr lang="en-US" dirty="0"/>
              <a:t> (electronic ed.) (Vol. 1). Garland, TX: </a:t>
            </a:r>
            <a:r>
              <a:rPr lang="en-US" dirty="0" err="1"/>
              <a:t>Galaxie</a:t>
            </a:r>
            <a:r>
              <a:rPr lang="en-US" dirty="0"/>
              <a:t> Software.</a:t>
            </a:r>
          </a:p>
          <a:p>
            <a:pPr marL="0" indent="0" eaLnBrk="1" hangingPunct="1">
              <a:lnSpc>
                <a:spcPct val="80000"/>
              </a:lnSpc>
              <a:buNone/>
            </a:pPr>
            <a:endParaRPr lang="en-US" sz="2400"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368394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 calcmode="lin" valueType="num">
                                      <p:cBhvr additive="base">
                                        <p:cTn id="13" dur="500" fill="hold"/>
                                        <p:tgtEl>
                                          <p:spTgt spid="216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6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6067">
                                            <p:txEl>
                                              <p:pRg st="2" end="2"/>
                                            </p:txEl>
                                          </p:spTgt>
                                        </p:tgtEl>
                                        <p:attrNameLst>
                                          <p:attrName>style.visibility</p:attrName>
                                        </p:attrNameLst>
                                      </p:cBhvr>
                                      <p:to>
                                        <p:strVal val="visible"/>
                                      </p:to>
                                    </p:set>
                                    <p:anim calcmode="lin" valueType="num">
                                      <p:cBhvr additive="base">
                                        <p:cTn id="19" dur="500" fill="hold"/>
                                        <p:tgtEl>
                                          <p:spTgt spid="216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6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bldLvl="3"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z="4000" dirty="0" smtClean="0">
                <a:solidFill>
                  <a:srgbClr val="00B0F0"/>
                </a:solidFill>
              </a:rPr>
              <a:t>The Millennial Reign of Christ </a:t>
            </a:r>
            <a:r>
              <a:rPr lang="en-US" sz="2400" dirty="0" smtClean="0">
                <a:solidFill>
                  <a:srgbClr val="00B0F0"/>
                </a:solidFill>
              </a:rPr>
              <a:t>(Rev 20)</a:t>
            </a:r>
          </a:p>
        </p:txBody>
      </p:sp>
      <p:sp>
        <p:nvSpPr>
          <p:cNvPr id="215043" name="Rectangle 3"/>
          <p:cNvSpPr>
            <a:spLocks noGrp="1" noChangeArrowheads="1"/>
          </p:cNvSpPr>
          <p:nvPr>
            <p:ph type="body" idx="1"/>
          </p:nvPr>
        </p:nvSpPr>
        <p:spPr/>
        <p:txBody>
          <a:bodyPr/>
          <a:lstStyle/>
          <a:p>
            <a:pPr lvl="1" eaLnBrk="1" hangingPunct="1">
              <a:lnSpc>
                <a:spcPct val="90000"/>
              </a:lnSpc>
            </a:pPr>
            <a:r>
              <a:rPr lang="en-US" sz="2000" smtClean="0"/>
              <a:t>Fits chronology of book 2nd Coming in 19 and Millennium in 20</a:t>
            </a:r>
          </a:p>
          <a:p>
            <a:pPr lvl="1" eaLnBrk="1" hangingPunct="1">
              <a:lnSpc>
                <a:spcPct val="90000"/>
              </a:lnSpc>
            </a:pPr>
            <a:r>
              <a:rPr lang="en-US" sz="2000" smtClean="0"/>
              <a:t>It will take Christ himself to bring in His kingdom and defeat evil</a:t>
            </a:r>
          </a:p>
          <a:p>
            <a:pPr lvl="1" eaLnBrk="1" hangingPunct="1">
              <a:lnSpc>
                <a:spcPct val="90000"/>
              </a:lnSpc>
            </a:pPr>
            <a:r>
              <a:rPr lang="en-US" sz="2000" smtClean="0"/>
              <a:t>Fits OT passages that promise a Messianic kingdom that has not been seen yet</a:t>
            </a:r>
          </a:p>
          <a:p>
            <a:pPr lvl="1" eaLnBrk="1" hangingPunct="1">
              <a:lnSpc>
                <a:spcPct val="90000"/>
              </a:lnSpc>
            </a:pPr>
            <a:r>
              <a:rPr lang="en-US" sz="2000" smtClean="0"/>
              <a:t>Other numbers in Revelation may be symbolic but also have a literal referent (e.g., 12 tribes, 7 churches etc)</a:t>
            </a:r>
          </a:p>
          <a:p>
            <a:pPr lvl="2" eaLnBrk="1" hangingPunct="1">
              <a:lnSpc>
                <a:spcPct val="90000"/>
              </a:lnSpc>
            </a:pPr>
            <a:r>
              <a:rPr lang="en-US" sz="1800" smtClean="0"/>
              <a:t>1000 years mentioned 6 times</a:t>
            </a:r>
          </a:p>
          <a:p>
            <a:pPr lvl="2" eaLnBrk="1" hangingPunct="1">
              <a:lnSpc>
                <a:spcPct val="90000"/>
              </a:lnSpc>
            </a:pPr>
            <a:r>
              <a:rPr lang="en-US" sz="1800" smtClean="0"/>
              <a:t>Whenever time references are given with a number 1260 days 42 months they are always taken literally so it would also be true for years.</a:t>
            </a:r>
          </a:p>
          <a:p>
            <a:pPr lvl="2" eaLnBrk="1" hangingPunct="1">
              <a:lnSpc>
                <a:spcPct val="90000"/>
              </a:lnSpc>
            </a:pPr>
            <a:r>
              <a:rPr lang="en-US" sz="1800" smtClean="0"/>
              <a:t>John speaks of an indefinite period of time “a short time” (20:3) which contrasts with a definite period 1000 years</a:t>
            </a:r>
          </a:p>
          <a:p>
            <a:pPr lvl="1" eaLnBrk="1" hangingPunct="1">
              <a:lnSpc>
                <a:spcPct val="90000"/>
              </a:lnSpc>
            </a:pPr>
            <a:endParaRPr lang="en-US" sz="2000" smtClean="0"/>
          </a:p>
          <a:p>
            <a:pPr lvl="1" eaLnBrk="1" hangingPunct="1">
              <a:lnSpc>
                <a:spcPct val="90000"/>
              </a:lnSpc>
            </a:pPr>
            <a:endParaRPr lang="en-US" sz="200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151460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additive="base">
                                        <p:cTn id="7" dur="500" fill="hold"/>
                                        <p:tgtEl>
                                          <p:spTgt spid="215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anim calcmode="lin" valueType="num">
                                      <p:cBhvr additive="base">
                                        <p:cTn id="13" dur="500" fill="hold"/>
                                        <p:tgtEl>
                                          <p:spTgt spid="215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43">
                                            <p:txEl>
                                              <p:pRg st="2" end="2"/>
                                            </p:txEl>
                                          </p:spTgt>
                                        </p:tgtEl>
                                        <p:attrNameLst>
                                          <p:attrName>style.visibility</p:attrName>
                                        </p:attrNameLst>
                                      </p:cBhvr>
                                      <p:to>
                                        <p:strVal val="visible"/>
                                      </p:to>
                                    </p:set>
                                    <p:anim calcmode="lin" valueType="num">
                                      <p:cBhvr additive="base">
                                        <p:cTn id="19" dur="500" fill="hold"/>
                                        <p:tgtEl>
                                          <p:spTgt spid="215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5043">
                                            <p:txEl>
                                              <p:pRg st="3" end="3"/>
                                            </p:txEl>
                                          </p:spTgt>
                                        </p:tgtEl>
                                        <p:attrNameLst>
                                          <p:attrName>style.visibility</p:attrName>
                                        </p:attrNameLst>
                                      </p:cBhvr>
                                      <p:to>
                                        <p:strVal val="visible"/>
                                      </p:to>
                                    </p:set>
                                    <p:anim calcmode="lin" valueType="num">
                                      <p:cBhvr additive="base">
                                        <p:cTn id="25" dur="500" fill="hold"/>
                                        <p:tgtEl>
                                          <p:spTgt spid="2150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5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5043">
                                            <p:txEl>
                                              <p:pRg st="4" end="4"/>
                                            </p:txEl>
                                          </p:spTgt>
                                        </p:tgtEl>
                                        <p:attrNameLst>
                                          <p:attrName>style.visibility</p:attrName>
                                        </p:attrNameLst>
                                      </p:cBhvr>
                                      <p:to>
                                        <p:strVal val="visible"/>
                                      </p:to>
                                    </p:set>
                                    <p:anim calcmode="lin" valueType="num">
                                      <p:cBhvr additive="base">
                                        <p:cTn id="31" dur="500" fill="hold"/>
                                        <p:tgtEl>
                                          <p:spTgt spid="2150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5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5043">
                                            <p:txEl>
                                              <p:pRg st="5" end="5"/>
                                            </p:txEl>
                                          </p:spTgt>
                                        </p:tgtEl>
                                        <p:attrNameLst>
                                          <p:attrName>style.visibility</p:attrName>
                                        </p:attrNameLst>
                                      </p:cBhvr>
                                      <p:to>
                                        <p:strVal val="visible"/>
                                      </p:to>
                                    </p:set>
                                    <p:anim calcmode="lin" valueType="num">
                                      <p:cBhvr additive="base">
                                        <p:cTn id="37" dur="500" fill="hold"/>
                                        <p:tgtEl>
                                          <p:spTgt spid="2150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5043">
                                            <p:txEl>
                                              <p:pRg st="6" end="6"/>
                                            </p:txEl>
                                          </p:spTgt>
                                        </p:tgtEl>
                                        <p:attrNameLst>
                                          <p:attrName>style.visibility</p:attrName>
                                        </p:attrNameLst>
                                      </p:cBhvr>
                                      <p:to>
                                        <p:strVal val="visible"/>
                                      </p:to>
                                    </p:set>
                                    <p:anim calcmode="lin" valueType="num">
                                      <p:cBhvr additive="base">
                                        <p:cTn id="43" dur="500" fill="hold"/>
                                        <p:tgtEl>
                                          <p:spTgt spid="2150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150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z="4000" dirty="0" smtClean="0">
                <a:solidFill>
                  <a:srgbClr val="00B0F0"/>
                </a:solidFill>
              </a:rPr>
              <a:t>The Millennial Reign of Christ </a:t>
            </a:r>
            <a:r>
              <a:rPr lang="en-US" sz="2400" dirty="0" smtClean="0">
                <a:solidFill>
                  <a:srgbClr val="00B0F0"/>
                </a:solidFill>
              </a:rPr>
              <a:t>(Rev 20)</a:t>
            </a:r>
          </a:p>
        </p:txBody>
      </p:sp>
      <p:sp>
        <p:nvSpPr>
          <p:cNvPr id="157699" name="Rectangle 3"/>
          <p:cNvSpPr>
            <a:spLocks noGrp="1" noChangeArrowheads="1"/>
          </p:cNvSpPr>
          <p:nvPr>
            <p:ph type="body" idx="1"/>
          </p:nvPr>
        </p:nvSpPr>
        <p:spPr/>
        <p:txBody>
          <a:bodyPr/>
          <a:lstStyle/>
          <a:p>
            <a:pPr lvl="1" eaLnBrk="1" hangingPunct="1">
              <a:lnSpc>
                <a:spcPct val="90000"/>
              </a:lnSpc>
            </a:pPr>
            <a:r>
              <a:rPr lang="en-US" sz="2400" dirty="0" smtClean="0"/>
              <a:t>My main objection from the passage is that the purpose of the binding is not currently being </a:t>
            </a:r>
            <a:r>
              <a:rPr lang="en-US" sz="2400" dirty="0" err="1" smtClean="0"/>
              <a:t>fullfilled</a:t>
            </a:r>
            <a:r>
              <a:rPr lang="en-US" dirty="0"/>
              <a:t>:</a:t>
            </a:r>
            <a:r>
              <a:rPr lang="en-US" sz="2400" dirty="0" smtClean="0"/>
              <a:t> The deceiving of the nations. During the period of binding there is not indication of any freedom; the pit is locked and sealed.</a:t>
            </a:r>
          </a:p>
          <a:p>
            <a:pPr lvl="1" eaLnBrk="1" hangingPunct="1">
              <a:lnSpc>
                <a:spcPct val="90000"/>
              </a:lnSpc>
            </a:pPr>
            <a:r>
              <a:rPr lang="en-US" sz="2400" dirty="0" smtClean="0"/>
              <a:t>Satan being bound contradicts NT passages</a:t>
            </a:r>
          </a:p>
          <a:p>
            <a:pPr lvl="2" eaLnBrk="1" hangingPunct="1">
              <a:lnSpc>
                <a:spcPct val="90000"/>
              </a:lnSpc>
            </a:pPr>
            <a:r>
              <a:rPr lang="en-US" sz="2000" dirty="0" smtClean="0"/>
              <a:t>A roaring lion seeking someone to devour (1 Peter 5:8; long chain?)</a:t>
            </a:r>
          </a:p>
          <a:p>
            <a:pPr lvl="2" eaLnBrk="1" hangingPunct="1">
              <a:lnSpc>
                <a:spcPct val="90000"/>
              </a:lnSpc>
            </a:pPr>
            <a:r>
              <a:rPr lang="en-US" sz="2000" dirty="0" smtClean="0"/>
              <a:t>Ananias’ heart was filled with Satan (Acts 5:3)</a:t>
            </a:r>
          </a:p>
          <a:p>
            <a:pPr lvl="2" eaLnBrk="1" hangingPunct="1">
              <a:lnSpc>
                <a:spcPct val="90000"/>
              </a:lnSpc>
            </a:pPr>
            <a:r>
              <a:rPr lang="en-US" sz="2000" dirty="0" smtClean="0"/>
              <a:t>He blinds people to the gospel (2 </a:t>
            </a:r>
            <a:r>
              <a:rPr lang="en-US" sz="2000" dirty="0" err="1" smtClean="0"/>
              <a:t>Cor</a:t>
            </a:r>
            <a:r>
              <a:rPr lang="en-US" sz="2000" dirty="0" smtClean="0"/>
              <a:t> 4:3-4)</a:t>
            </a:r>
          </a:p>
          <a:p>
            <a:pPr lvl="2" eaLnBrk="1" hangingPunct="1">
              <a:lnSpc>
                <a:spcPct val="90000"/>
              </a:lnSpc>
            </a:pPr>
            <a:r>
              <a:rPr lang="en-US" sz="2000" dirty="0" smtClean="0"/>
              <a:t>Satan hindered Paul (1 </a:t>
            </a:r>
            <a:r>
              <a:rPr lang="en-US" sz="2000" dirty="0" err="1" smtClean="0"/>
              <a:t>Thess</a:t>
            </a:r>
            <a:r>
              <a:rPr lang="en-US" sz="2000" dirty="0" smtClean="0"/>
              <a:t> 2:18)</a:t>
            </a:r>
          </a:p>
          <a:p>
            <a:pPr lvl="2" eaLnBrk="1" hangingPunct="1">
              <a:lnSpc>
                <a:spcPct val="90000"/>
              </a:lnSpc>
            </a:pPr>
            <a:r>
              <a:rPr lang="en-US" sz="2000" dirty="0" smtClean="0"/>
              <a:t>Christians are alerted to Satan’s temptations (1 </a:t>
            </a:r>
            <a:r>
              <a:rPr lang="en-US" sz="2000" dirty="0" err="1" smtClean="0"/>
              <a:t>Cor</a:t>
            </a:r>
            <a:r>
              <a:rPr lang="en-US" sz="2000" dirty="0" smtClean="0"/>
              <a:t> 7:5; 2 </a:t>
            </a:r>
            <a:r>
              <a:rPr lang="en-US" sz="2000" dirty="0" err="1" smtClean="0"/>
              <a:t>Cor</a:t>
            </a:r>
            <a:r>
              <a:rPr lang="en-US" sz="2000" dirty="0" smtClean="0"/>
              <a:t> 2:11; 11:14)</a:t>
            </a:r>
          </a:p>
          <a:p>
            <a:pPr lvl="1" eaLnBrk="1" hangingPunct="1">
              <a:lnSpc>
                <a:spcPct val="90000"/>
              </a:lnSpc>
            </a:pPr>
            <a:endParaRPr lang="en-US" sz="2400" dirty="0" smtClean="0"/>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5714878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699">
                                            <p:txEl>
                                              <p:pRg st="1" end="1"/>
                                            </p:txEl>
                                          </p:spTgt>
                                        </p:tgtEl>
                                        <p:attrNameLst>
                                          <p:attrName>style.visibility</p:attrName>
                                        </p:attrNameLst>
                                      </p:cBhvr>
                                      <p:to>
                                        <p:strVal val="visible"/>
                                      </p:to>
                                    </p:set>
                                    <p:anim calcmode="lin" valueType="num">
                                      <p:cBhvr additive="base">
                                        <p:cTn id="7" dur="500" fill="hold"/>
                                        <p:tgtEl>
                                          <p:spTgt spid="1576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7699">
                                            <p:txEl>
                                              <p:pRg st="2" end="2"/>
                                            </p:txEl>
                                          </p:spTgt>
                                        </p:tgtEl>
                                        <p:attrNameLst>
                                          <p:attrName>style.visibility</p:attrName>
                                        </p:attrNameLst>
                                      </p:cBhvr>
                                      <p:to>
                                        <p:strVal val="visible"/>
                                      </p:to>
                                    </p:set>
                                    <p:anim calcmode="lin" valueType="num">
                                      <p:cBhvr additive="base">
                                        <p:cTn id="11" dur="5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769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7699">
                                            <p:txEl>
                                              <p:pRg st="3" end="3"/>
                                            </p:txEl>
                                          </p:spTgt>
                                        </p:tgtEl>
                                        <p:attrNameLst>
                                          <p:attrName>style.visibility</p:attrName>
                                        </p:attrNameLst>
                                      </p:cBhvr>
                                      <p:to>
                                        <p:strVal val="visible"/>
                                      </p:to>
                                    </p:set>
                                    <p:anim calcmode="lin" valueType="num">
                                      <p:cBhvr additive="base">
                                        <p:cTn id="15" dur="500" fill="hold"/>
                                        <p:tgtEl>
                                          <p:spTgt spid="15769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769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7699">
                                            <p:txEl>
                                              <p:pRg st="4" end="4"/>
                                            </p:txEl>
                                          </p:spTgt>
                                        </p:tgtEl>
                                        <p:attrNameLst>
                                          <p:attrName>style.visibility</p:attrName>
                                        </p:attrNameLst>
                                      </p:cBhvr>
                                      <p:to>
                                        <p:strVal val="visible"/>
                                      </p:to>
                                    </p:set>
                                    <p:anim calcmode="lin" valueType="num">
                                      <p:cBhvr additive="base">
                                        <p:cTn id="19" dur="500" fill="hold"/>
                                        <p:tgtEl>
                                          <p:spTgt spid="157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7699">
                                            <p:txEl>
                                              <p:pRg st="5" end="5"/>
                                            </p:txEl>
                                          </p:spTgt>
                                        </p:tgtEl>
                                        <p:attrNameLst>
                                          <p:attrName>style.visibility</p:attrName>
                                        </p:attrNameLst>
                                      </p:cBhvr>
                                      <p:to>
                                        <p:strVal val="visible"/>
                                      </p:to>
                                    </p:set>
                                    <p:anim calcmode="lin" valueType="num">
                                      <p:cBhvr additive="base">
                                        <p:cTn id="23" dur="500" fill="hold"/>
                                        <p:tgtEl>
                                          <p:spTgt spid="15769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769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7699">
                                            <p:txEl>
                                              <p:pRg st="6" end="6"/>
                                            </p:txEl>
                                          </p:spTgt>
                                        </p:tgtEl>
                                        <p:attrNameLst>
                                          <p:attrName>style.visibility</p:attrName>
                                        </p:attrNameLst>
                                      </p:cBhvr>
                                      <p:to>
                                        <p:strVal val="visible"/>
                                      </p:to>
                                    </p:set>
                                    <p:anim calcmode="lin" valueType="num">
                                      <p:cBhvr additive="base">
                                        <p:cTn id="27" dur="500" fill="hold"/>
                                        <p:tgtEl>
                                          <p:spTgt spid="15769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76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62975" cy="1143000"/>
          </a:xfrm>
        </p:spPr>
        <p:txBody>
          <a:bodyPr/>
          <a:lstStyle/>
          <a:p>
            <a:pPr algn="ctr"/>
            <a:r>
              <a:rPr lang="en-US" dirty="0" smtClean="0">
                <a:solidFill>
                  <a:srgbClr val="00B0F0"/>
                </a:solidFill>
              </a:rPr>
              <a:t>The World’s Worst Predictions</a:t>
            </a:r>
            <a:endParaRPr lang="en-US" dirty="0">
              <a:solidFill>
                <a:srgbClr val="00B0F0"/>
              </a:solidFill>
            </a:endParaRPr>
          </a:p>
        </p:txBody>
      </p:sp>
      <p:sp>
        <p:nvSpPr>
          <p:cNvPr id="3" name="Content Placeholder 2"/>
          <p:cNvSpPr>
            <a:spLocks noGrp="1"/>
          </p:cNvSpPr>
          <p:nvPr>
            <p:ph idx="1"/>
          </p:nvPr>
        </p:nvSpPr>
        <p:spPr>
          <a:xfrm>
            <a:off x="0" y="1600200"/>
            <a:ext cx="9020175" cy="4525963"/>
          </a:xfrm>
        </p:spPr>
        <p:txBody>
          <a:bodyPr/>
          <a:lstStyle/>
          <a:p>
            <a:pPr lvl="1"/>
            <a:r>
              <a:rPr lang="en-US" dirty="0" smtClean="0"/>
              <a:t>King George II said in 1773 that the American colonies had little stomach for revolution. </a:t>
            </a:r>
          </a:p>
          <a:p>
            <a:pPr lvl="1"/>
            <a:r>
              <a:rPr lang="en-US" dirty="0" smtClean="0"/>
              <a:t>An official of the White Star Line, speaking of the firm's newly built flagship, the Titanic, launched in 1912, declared that the ship was unsinkable. </a:t>
            </a:r>
          </a:p>
          <a:p>
            <a:pPr lvl="1"/>
            <a:r>
              <a:rPr lang="en-US" dirty="0" smtClean="0"/>
              <a:t>In 1939 The New York Times said the problem of TV was that people had to glue their eyes to a screen, and that the average American wouldn't have time for it.</a:t>
            </a:r>
          </a:p>
          <a:p>
            <a:pPr lvl="1"/>
            <a:r>
              <a:rPr lang="en-US" dirty="0" smtClean="0"/>
              <a:t>An English astronomy professor said in the early 19th century that air travel at high speed would be impossible because passengers would suffocate. </a:t>
            </a:r>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9146042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sz="4000" dirty="0" smtClean="0">
                <a:solidFill>
                  <a:srgbClr val="00B0F0"/>
                </a:solidFill>
              </a:rPr>
              <a:t>The Millennial Reign of Christ </a:t>
            </a:r>
            <a:r>
              <a:rPr lang="en-US" sz="2400" dirty="0" smtClean="0">
                <a:solidFill>
                  <a:srgbClr val="00B0F0"/>
                </a:solidFill>
              </a:rPr>
              <a:t>(Rev 20)</a:t>
            </a:r>
          </a:p>
        </p:txBody>
      </p:sp>
      <p:sp>
        <p:nvSpPr>
          <p:cNvPr id="173059" name="Rectangle 3"/>
          <p:cNvSpPr>
            <a:spLocks noGrp="1" noChangeArrowheads="1"/>
          </p:cNvSpPr>
          <p:nvPr>
            <p:ph type="body" idx="1"/>
          </p:nvPr>
        </p:nvSpPr>
        <p:spPr/>
        <p:txBody>
          <a:bodyPr/>
          <a:lstStyle/>
          <a:p>
            <a:pPr eaLnBrk="1" hangingPunct="1">
              <a:lnSpc>
                <a:spcPct val="90000"/>
              </a:lnSpc>
            </a:pPr>
            <a:r>
              <a:rPr lang="en-US" sz="2800" dirty="0" smtClean="0">
                <a:solidFill>
                  <a:srgbClr val="FFFF00"/>
                </a:solidFill>
              </a:rPr>
              <a:t>Summary of what the Bible teaches: When Jesus comes back he is coming back to earth and when He gets here he defeats his enemies and rules.</a:t>
            </a:r>
          </a:p>
          <a:p>
            <a:r>
              <a:rPr lang="en-US" sz="2800" dirty="0" smtClean="0"/>
              <a:t>When </a:t>
            </a:r>
            <a:r>
              <a:rPr lang="en-US" sz="2800" dirty="0"/>
              <a:t>the Son of Man comes in his glory and all the angels with him, then he will sit on his glorious </a:t>
            </a:r>
            <a:r>
              <a:rPr lang="en-US" sz="2800" dirty="0" smtClean="0"/>
              <a:t>throne  (Matt 25:31)</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833225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 fill="hold"/>
                                        <p:tgtEl>
                                          <p:spTgt spid="173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3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3059">
                                            <p:txEl>
                                              <p:pRg st="1" end="1"/>
                                            </p:txEl>
                                          </p:spTgt>
                                        </p:tgtEl>
                                        <p:attrNameLst>
                                          <p:attrName>style.visibility</p:attrName>
                                        </p:attrNameLst>
                                      </p:cBhvr>
                                      <p:to>
                                        <p:strVal val="visible"/>
                                      </p:to>
                                    </p:set>
                                    <p:anim calcmode="lin" valueType="num">
                                      <p:cBhvr additive="base">
                                        <p:cTn id="13" dur="500" fill="hold"/>
                                        <p:tgtEl>
                                          <p:spTgt spid="173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3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3"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solidFill>
                  <a:srgbClr val="00B0F0"/>
                </a:solidFill>
              </a:rPr>
              <a:t>Future Judgments</a:t>
            </a:r>
          </a:p>
        </p:txBody>
      </p:sp>
      <p:sp>
        <p:nvSpPr>
          <p:cNvPr id="106499" name="Rectangle 3"/>
          <p:cNvSpPr>
            <a:spLocks noGrp="1" noChangeArrowheads="1"/>
          </p:cNvSpPr>
          <p:nvPr>
            <p:ph type="body" idx="1"/>
          </p:nvPr>
        </p:nvSpPr>
        <p:spPr>
          <a:xfrm>
            <a:off x="1" y="1600200"/>
            <a:ext cx="4267200" cy="4525963"/>
          </a:xfrm>
        </p:spPr>
        <p:txBody>
          <a:bodyPr/>
          <a:lstStyle/>
          <a:p>
            <a:pPr lvl="1" eaLnBrk="1" hangingPunct="1"/>
            <a:r>
              <a:rPr lang="en-US" dirty="0" smtClean="0">
                <a:solidFill>
                  <a:srgbClr val="FFFF00"/>
                </a:solidFill>
              </a:rPr>
              <a:t>The Basic Dividing Line</a:t>
            </a:r>
          </a:p>
          <a:p>
            <a:pPr lvl="2"/>
            <a:r>
              <a:rPr lang="en-US" dirty="0" smtClean="0"/>
              <a:t>The </a:t>
            </a:r>
            <a:r>
              <a:rPr lang="en-US" dirty="0"/>
              <a:t>one who believes in him is not condemned. The one who does not believe has been condemned already, because he has not believed in the name of the one and only Son of </a:t>
            </a:r>
            <a:r>
              <a:rPr lang="en-US" dirty="0" smtClean="0"/>
              <a:t>God (John 3:18).</a:t>
            </a:r>
          </a:p>
          <a:p>
            <a:pPr lvl="2"/>
            <a:endParaRPr lang="en-US" dirty="0" smtClean="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2950" y="1600200"/>
            <a:ext cx="45910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4097125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animEffect transition="in" filter="fade">
                                      <p:cBhvr>
                                        <p:cTn id="11" dur="1000"/>
                                        <p:tgtEl>
                                          <p:spTgt spid="106499">
                                            <p:txEl>
                                              <p:pRg st="1" end="1"/>
                                            </p:txEl>
                                          </p:spTgt>
                                        </p:tgtEl>
                                      </p:cBhvr>
                                    </p:animEffect>
                                    <p:anim calcmode="lin" valueType="num">
                                      <p:cBhvr>
                                        <p:cTn id="12"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064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solidFill>
                  <a:srgbClr val="00B0F0"/>
                </a:solidFill>
              </a:rPr>
              <a:t>Future Judgments</a:t>
            </a:r>
          </a:p>
        </p:txBody>
      </p:sp>
      <p:sp>
        <p:nvSpPr>
          <p:cNvPr id="106499" name="Rectangle 3"/>
          <p:cNvSpPr>
            <a:spLocks noGrp="1" noChangeArrowheads="1"/>
          </p:cNvSpPr>
          <p:nvPr>
            <p:ph type="body" idx="1"/>
          </p:nvPr>
        </p:nvSpPr>
        <p:spPr>
          <a:xfrm>
            <a:off x="-381000" y="1600200"/>
            <a:ext cx="5883607" cy="4525963"/>
          </a:xfrm>
        </p:spPr>
        <p:txBody>
          <a:bodyPr/>
          <a:lstStyle/>
          <a:p>
            <a:pPr lvl="1"/>
            <a:r>
              <a:rPr lang="en-US" dirty="0" smtClean="0">
                <a:solidFill>
                  <a:srgbClr val="FFFF00"/>
                </a:solidFill>
              </a:rPr>
              <a:t>The Judgment and condemnation of Unbelievers</a:t>
            </a:r>
          </a:p>
          <a:p>
            <a:pPr lvl="2"/>
            <a:r>
              <a:rPr lang="en-US" sz="2000" dirty="0" smtClean="0"/>
              <a:t>Then </a:t>
            </a:r>
            <a:r>
              <a:rPr lang="en-US" sz="2000" dirty="0"/>
              <a:t>I saw a large white throne and the one who was seated on it; </a:t>
            </a:r>
            <a:r>
              <a:rPr lang="en-US" sz="2000" dirty="0" smtClean="0"/>
              <a:t> . . And </a:t>
            </a:r>
            <a:r>
              <a:rPr lang="en-US" sz="2000" dirty="0"/>
              <a:t>I saw the dead, the great and the small, standing before the throne. Then books were opened, and another book was opened – the book of life. So the dead were judged by what was written in the books, according to their deeds. </a:t>
            </a:r>
            <a:r>
              <a:rPr lang="en-US" sz="2000" dirty="0" smtClean="0"/>
              <a:t> . . If </a:t>
            </a:r>
            <a:r>
              <a:rPr lang="en-US" sz="2000" dirty="0"/>
              <a:t>anyone’s name was not found written in the book of life, that person was thrown into the lake of </a:t>
            </a:r>
            <a:r>
              <a:rPr lang="en-US" sz="2000" dirty="0" smtClean="0"/>
              <a:t>fire</a:t>
            </a:r>
            <a:r>
              <a:rPr lang="en-US" sz="2000" dirty="0"/>
              <a:t> </a:t>
            </a:r>
            <a:r>
              <a:rPr lang="en-US" sz="2000" dirty="0" smtClean="0"/>
              <a:t>(Rev 20:11-15)</a:t>
            </a:r>
            <a:endParaRPr lang="en-US" sz="2000" dirty="0"/>
          </a:p>
          <a:p>
            <a:pPr lvl="2"/>
            <a:endParaRPr lang="en-US" dirty="0" smtClean="0"/>
          </a:p>
        </p:txBody>
      </p:sp>
      <p:pic>
        <p:nvPicPr>
          <p:cNvPr id="7170" name="Picture 2" descr="http://www.standingforgod.com/wp-content/uploads/2010/07/GreatWhiteThrone300x2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959" y="1905000"/>
            <a:ext cx="3641393"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517035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animEffect transition="in" filter="fade">
                                      <p:cBhvr>
                                        <p:cTn id="11" dur="1000"/>
                                        <p:tgtEl>
                                          <p:spTgt spid="106499">
                                            <p:txEl>
                                              <p:pRg st="1" end="1"/>
                                            </p:txEl>
                                          </p:spTgt>
                                        </p:tgtEl>
                                      </p:cBhvr>
                                    </p:animEffect>
                                    <p:anim calcmode="lin" valueType="num">
                                      <p:cBhvr>
                                        <p:cTn id="12"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064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solidFill>
                  <a:srgbClr val="00B0F0"/>
                </a:solidFill>
              </a:rPr>
              <a:t>Future Judgments</a:t>
            </a:r>
          </a:p>
        </p:txBody>
      </p:sp>
      <p:sp>
        <p:nvSpPr>
          <p:cNvPr id="106499" name="Rectangle 3"/>
          <p:cNvSpPr>
            <a:spLocks noGrp="1" noChangeArrowheads="1"/>
          </p:cNvSpPr>
          <p:nvPr>
            <p:ph type="body" idx="1"/>
          </p:nvPr>
        </p:nvSpPr>
        <p:spPr>
          <a:xfrm>
            <a:off x="152401" y="1600200"/>
            <a:ext cx="4419600" cy="4525963"/>
          </a:xfrm>
        </p:spPr>
        <p:txBody>
          <a:bodyPr/>
          <a:lstStyle/>
          <a:p>
            <a:pPr lvl="1"/>
            <a:r>
              <a:rPr lang="en-US" dirty="0" smtClean="0">
                <a:solidFill>
                  <a:srgbClr val="FFFF00"/>
                </a:solidFill>
              </a:rPr>
              <a:t>The Judgment and Reward of Believers</a:t>
            </a:r>
          </a:p>
          <a:p>
            <a:pPr lvl="2"/>
            <a:r>
              <a:rPr lang="en-US" dirty="0" smtClean="0"/>
              <a:t>For </a:t>
            </a:r>
            <a:r>
              <a:rPr lang="en-US" dirty="0"/>
              <a:t>we must all appear before the judgment seat of Christ, so that each one may be paid back according to what he has done while in the body, whether good or </a:t>
            </a:r>
            <a:r>
              <a:rPr lang="en-US" dirty="0" smtClean="0"/>
              <a:t>evil (2 </a:t>
            </a:r>
            <a:r>
              <a:rPr lang="en-US" dirty="0" err="1" smtClean="0"/>
              <a:t>Cor</a:t>
            </a:r>
            <a:r>
              <a:rPr lang="en-US" dirty="0" smtClean="0"/>
              <a:t> 5:10).</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752600"/>
            <a:ext cx="32004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517035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Effect transition="in" filter="fade">
                                      <p:cBhvr>
                                        <p:cTn id="13" dur="1000"/>
                                        <p:tgtEl>
                                          <p:spTgt spid="106499">
                                            <p:txEl>
                                              <p:pRg st="1" end="1"/>
                                            </p:txEl>
                                          </p:spTgt>
                                        </p:tgtEl>
                                      </p:cBhvr>
                                    </p:animEffect>
                                    <p:anim calcmode="lin" valueType="num">
                                      <p:cBhvr>
                                        <p:cTn id="14"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649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solidFill>
                  <a:srgbClr val="00B0F0"/>
                </a:solidFill>
              </a:rPr>
              <a:t>What is Hell Like?</a:t>
            </a:r>
          </a:p>
        </p:txBody>
      </p:sp>
      <p:sp>
        <p:nvSpPr>
          <p:cNvPr id="106499" name="Rectangle 3"/>
          <p:cNvSpPr>
            <a:spLocks noGrp="1" noChangeArrowheads="1"/>
          </p:cNvSpPr>
          <p:nvPr>
            <p:ph type="body" idx="1"/>
          </p:nvPr>
        </p:nvSpPr>
        <p:spPr>
          <a:xfrm>
            <a:off x="152401" y="1600200"/>
            <a:ext cx="4724399" cy="4525963"/>
          </a:xfrm>
        </p:spPr>
        <p:txBody>
          <a:bodyPr/>
          <a:lstStyle/>
          <a:p>
            <a:pPr lvl="1" eaLnBrk="1" hangingPunct="1"/>
            <a:r>
              <a:rPr lang="en-US" dirty="0" smtClean="0"/>
              <a:t>Greek word for this is “</a:t>
            </a:r>
            <a:r>
              <a:rPr lang="en-US" dirty="0" err="1" smtClean="0"/>
              <a:t>Gehenna</a:t>
            </a:r>
            <a:r>
              <a:rPr lang="en-US" dirty="0" smtClean="0"/>
              <a:t>”</a:t>
            </a:r>
          </a:p>
          <a:p>
            <a:pPr lvl="1" eaLnBrk="1" hangingPunct="1"/>
            <a:r>
              <a:rPr lang="en-US" dirty="0" smtClean="0"/>
              <a:t>A place of fire (Matt 13:30; Luke 3:17)</a:t>
            </a:r>
          </a:p>
          <a:p>
            <a:pPr lvl="1"/>
            <a:r>
              <a:rPr lang="en-US" dirty="0" smtClean="0"/>
              <a:t>Weeping and </a:t>
            </a:r>
            <a:r>
              <a:rPr lang="en-US" dirty="0"/>
              <a:t>g</a:t>
            </a:r>
            <a:r>
              <a:rPr lang="en-US" dirty="0" smtClean="0"/>
              <a:t>nashing of teeth (Matt 8:12)</a:t>
            </a:r>
          </a:p>
          <a:p>
            <a:pPr lvl="1"/>
            <a:r>
              <a:rPr lang="en-US" dirty="0" smtClean="0"/>
              <a:t>Darkness (Matt 8:12)</a:t>
            </a:r>
          </a:p>
          <a:p>
            <a:pPr lvl="1"/>
            <a:r>
              <a:rPr lang="en-US" dirty="0" smtClean="0"/>
              <a:t>Separation from God (1 </a:t>
            </a:r>
            <a:r>
              <a:rPr lang="en-US" dirty="0" err="1" smtClean="0"/>
              <a:t>Thess</a:t>
            </a:r>
            <a:r>
              <a:rPr lang="en-US" dirty="0" smtClean="0"/>
              <a:t> 1:9)</a:t>
            </a:r>
          </a:p>
          <a:p>
            <a:pPr lvl="1"/>
            <a:r>
              <a:rPr lang="en-US" dirty="0" smtClean="0"/>
              <a:t>Eternal Destruction (2 </a:t>
            </a:r>
            <a:r>
              <a:rPr lang="en-US" dirty="0" err="1" smtClean="0"/>
              <a:t>Thess</a:t>
            </a:r>
            <a:r>
              <a:rPr lang="en-US" dirty="0" smtClean="0"/>
              <a:t> 1:9)</a:t>
            </a:r>
          </a:p>
          <a:p>
            <a:pPr lvl="1"/>
            <a:endParaRPr lang="en-US" dirty="0"/>
          </a:p>
          <a:p>
            <a:pPr lvl="1" eaLnBrk="1" hangingPunct="1"/>
            <a:endParaRPr lang="en-US" dirty="0" smtClean="0"/>
          </a:p>
        </p:txBody>
      </p:sp>
      <p:pic>
        <p:nvPicPr>
          <p:cNvPr id="4" name="Picture 13" descr="Long-img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1600200"/>
            <a:ext cx="423876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30089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additive="base">
                                        <p:cTn id="25"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6499">
                                            <p:txEl>
                                              <p:pRg st="4" end="4"/>
                                            </p:txEl>
                                          </p:spTgt>
                                        </p:tgtEl>
                                        <p:attrNameLst>
                                          <p:attrName>style.visibility</p:attrName>
                                        </p:attrNameLst>
                                      </p:cBhvr>
                                      <p:to>
                                        <p:strVal val="visible"/>
                                      </p:to>
                                    </p:set>
                                    <p:anim calcmode="lin" valueType="num">
                                      <p:cBhvr additive="base">
                                        <p:cTn id="31" dur="500" fill="hold"/>
                                        <p:tgtEl>
                                          <p:spTgt spid="1064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6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 calcmode="lin" valueType="num">
                                      <p:cBhvr additive="base">
                                        <p:cTn id="37" dur="500" fill="hold"/>
                                        <p:tgtEl>
                                          <p:spTgt spid="1064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4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dirty="0" smtClean="0">
                <a:solidFill>
                  <a:srgbClr val="00B0F0"/>
                </a:solidFill>
              </a:rPr>
              <a:t>What is Heaven Like?</a:t>
            </a:r>
          </a:p>
        </p:txBody>
      </p:sp>
      <p:sp>
        <p:nvSpPr>
          <p:cNvPr id="106499" name="Rectangle 3"/>
          <p:cNvSpPr>
            <a:spLocks noGrp="1" noChangeArrowheads="1"/>
          </p:cNvSpPr>
          <p:nvPr>
            <p:ph type="body" idx="1"/>
          </p:nvPr>
        </p:nvSpPr>
        <p:spPr>
          <a:xfrm>
            <a:off x="-152399" y="1600200"/>
            <a:ext cx="5381766" cy="4525963"/>
          </a:xfrm>
        </p:spPr>
        <p:txBody>
          <a:bodyPr/>
          <a:lstStyle/>
          <a:p>
            <a:pPr lvl="1" eaLnBrk="1" hangingPunct="1"/>
            <a:r>
              <a:rPr lang="en-US" dirty="0" smtClean="0"/>
              <a:t>Praising God in His presence, the presence of saints and angels.</a:t>
            </a:r>
          </a:p>
          <a:p>
            <a:pPr lvl="1" eaLnBrk="1" hangingPunct="1"/>
            <a:r>
              <a:rPr lang="en-US" dirty="0" smtClean="0"/>
              <a:t>No more sin, death, crying or pain (Rev 21:4)</a:t>
            </a:r>
          </a:p>
          <a:p>
            <a:pPr lvl="1" eaLnBrk="1" hangingPunct="1"/>
            <a:r>
              <a:rPr lang="en-US" dirty="0" smtClean="0"/>
              <a:t>In resurrected eternal bodies </a:t>
            </a:r>
          </a:p>
          <a:p>
            <a:pPr lvl="1" eaLnBrk="1" hangingPunct="1"/>
            <a:r>
              <a:rPr lang="en-US" dirty="0" smtClean="0"/>
              <a:t>With Jesus forever (1 </a:t>
            </a:r>
            <a:r>
              <a:rPr lang="en-US" dirty="0" err="1" smtClean="0"/>
              <a:t>Thess</a:t>
            </a:r>
            <a:r>
              <a:rPr lang="en-US" dirty="0" smtClean="0"/>
              <a:t> 4:17)</a:t>
            </a:r>
          </a:p>
          <a:p>
            <a:pPr lvl="1" eaLnBrk="1" hangingPunct="1"/>
            <a:r>
              <a:rPr lang="en-US" dirty="0" smtClean="0"/>
              <a:t>With Fellow Saints Forever (1 </a:t>
            </a:r>
            <a:r>
              <a:rPr lang="en-US" dirty="0" err="1" smtClean="0"/>
              <a:t>Thess</a:t>
            </a:r>
            <a:r>
              <a:rPr lang="en-US" dirty="0" smtClean="0"/>
              <a:t> 4:17)</a:t>
            </a:r>
          </a:p>
          <a:p>
            <a:pPr lvl="1"/>
            <a:r>
              <a:rPr lang="en-US" dirty="0"/>
              <a:t>New Heavens and New Earth are created (Rev 22)</a:t>
            </a:r>
          </a:p>
          <a:p>
            <a:pPr lvl="1" eaLnBrk="1" hangingPunct="1"/>
            <a:endParaRPr lang="en-US" dirty="0" smtClean="0"/>
          </a:p>
          <a:p>
            <a:pPr lvl="1" eaLnBrk="1" hangingPunct="1"/>
            <a:endParaRPr lang="en-US" dirty="0" smtClean="0"/>
          </a:p>
          <a:p>
            <a:pPr lvl="1" eaLnBrk="1" hangingPunct="1"/>
            <a:endParaRPr lang="en-US" dirty="0" smtClean="0"/>
          </a:p>
        </p:txBody>
      </p:sp>
      <p:pic>
        <p:nvPicPr>
          <p:cNvPr id="4" name="Picture 4" descr="Long-im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367" y="1390934"/>
            <a:ext cx="387710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300898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additive="base">
                                        <p:cTn id="25"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6499">
                                            <p:txEl>
                                              <p:pRg st="4" end="4"/>
                                            </p:txEl>
                                          </p:spTgt>
                                        </p:tgtEl>
                                        <p:attrNameLst>
                                          <p:attrName>style.visibility</p:attrName>
                                        </p:attrNameLst>
                                      </p:cBhvr>
                                      <p:to>
                                        <p:strVal val="visible"/>
                                      </p:to>
                                    </p:set>
                                    <p:anim calcmode="lin" valueType="num">
                                      <p:cBhvr additive="base">
                                        <p:cTn id="31" dur="500" fill="hold"/>
                                        <p:tgtEl>
                                          <p:spTgt spid="1064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6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 calcmode="lin" valueType="num">
                                      <p:cBhvr additive="base">
                                        <p:cTn id="37" dur="500" fill="hold"/>
                                        <p:tgtEl>
                                          <p:spTgt spid="1064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4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30175"/>
            <a:ext cx="8991600" cy="860425"/>
          </a:xfrm>
        </p:spPr>
        <p:txBody>
          <a:bodyPr/>
          <a:lstStyle/>
          <a:p>
            <a:pPr eaLnBrk="1" hangingPunct="1"/>
            <a:r>
              <a:rPr lang="en-US" dirty="0" smtClean="0">
                <a:solidFill>
                  <a:srgbClr val="00B0F0"/>
                </a:solidFill>
              </a:rPr>
              <a:t>Leave Attempted Predictions of Timing Aside</a:t>
            </a:r>
          </a:p>
        </p:txBody>
      </p:sp>
      <p:sp>
        <p:nvSpPr>
          <p:cNvPr id="299011" name="Rectangle 3"/>
          <p:cNvSpPr>
            <a:spLocks noGrp="1" noChangeArrowheads="1"/>
          </p:cNvSpPr>
          <p:nvPr>
            <p:ph type="body" idx="1"/>
          </p:nvPr>
        </p:nvSpPr>
        <p:spPr>
          <a:xfrm>
            <a:off x="0" y="1295400"/>
            <a:ext cx="5181600" cy="5562600"/>
          </a:xfrm>
        </p:spPr>
        <p:txBody>
          <a:bodyPr/>
          <a:lstStyle/>
          <a:p>
            <a:r>
              <a:rPr lang="en-US" dirty="0" smtClean="0"/>
              <a:t>“But </a:t>
            </a:r>
            <a:r>
              <a:rPr lang="en-US" dirty="0"/>
              <a:t>as for that day and hour no one knows it – not even the angels in heaven – except the Father alone. </a:t>
            </a:r>
            <a:r>
              <a:rPr lang="en-US" dirty="0" smtClean="0"/>
              <a:t> </a:t>
            </a:r>
            <a:r>
              <a:rPr lang="en-US" dirty="0"/>
              <a:t>For just like the days of Noah were, so the coming of the Son of Man will be. </a:t>
            </a:r>
            <a:r>
              <a:rPr lang="en-US" dirty="0" smtClean="0"/>
              <a:t> </a:t>
            </a:r>
            <a:r>
              <a:rPr lang="en-US" dirty="0"/>
              <a:t>For in those days before the flood, people were eating and drinking, marrying and giving in marriage, until the day Noah entered the ark. </a:t>
            </a:r>
            <a:r>
              <a:rPr lang="en-US" dirty="0" smtClean="0"/>
              <a:t> </a:t>
            </a:r>
            <a:r>
              <a:rPr lang="en-US" dirty="0"/>
              <a:t>And they knew nothing until the flood came and took them all away. It will be the same at the coming of the Son of </a:t>
            </a:r>
            <a:r>
              <a:rPr lang="en-US" dirty="0" smtClean="0"/>
              <a:t>Man (Matt 24:36-39). </a:t>
            </a:r>
            <a:endParaRPr lang="en-US" dirty="0"/>
          </a:p>
          <a:p>
            <a:endParaRPr lang="en-US" sz="2800" dirty="0" smtClean="0"/>
          </a:p>
          <a:p>
            <a:endParaRPr lang="en-US" sz="2800" dirty="0" smtClean="0"/>
          </a:p>
          <a:p>
            <a:pPr eaLnBrk="1" hangingPunct="1"/>
            <a:endParaRPr lang="en-US" sz="28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2800" dirty="0" smtClean="0">
              <a:solidFill>
                <a:srgbClr val="FFFF00"/>
              </a:solidFill>
            </a:endParaRPr>
          </a:p>
          <a:p>
            <a:pPr eaLnBrk="1" hangingPunct="1"/>
            <a:endParaRPr lang="en-US" dirty="0" smtClean="0"/>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0"/>
            <a:ext cx="319300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482036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blinds(horizontal)">
                                      <p:cBhvr>
                                        <p:cTn id="7"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30175"/>
            <a:ext cx="8991600" cy="1241425"/>
          </a:xfrm>
        </p:spPr>
        <p:txBody>
          <a:bodyPr/>
          <a:lstStyle/>
          <a:p>
            <a:pPr eaLnBrk="1" hangingPunct="1"/>
            <a:r>
              <a:rPr lang="en-US" dirty="0" smtClean="0">
                <a:solidFill>
                  <a:srgbClr val="00B0F0"/>
                </a:solidFill>
              </a:rPr>
              <a:t>Be Ready and Live in Light of Jesus’ Future Coming and Our Accountability</a:t>
            </a:r>
          </a:p>
        </p:txBody>
      </p:sp>
      <p:sp>
        <p:nvSpPr>
          <p:cNvPr id="299011" name="Rectangle 3"/>
          <p:cNvSpPr>
            <a:spLocks noGrp="1" noChangeArrowheads="1"/>
          </p:cNvSpPr>
          <p:nvPr>
            <p:ph type="body" idx="1"/>
          </p:nvPr>
        </p:nvSpPr>
        <p:spPr>
          <a:xfrm>
            <a:off x="0" y="2133600"/>
            <a:ext cx="5181600" cy="4724400"/>
          </a:xfrm>
        </p:spPr>
        <p:txBody>
          <a:bodyPr/>
          <a:lstStyle/>
          <a:p>
            <a:r>
              <a:rPr lang="en-US" sz="4400" dirty="0" smtClean="0"/>
              <a:t>Therefore </a:t>
            </a:r>
            <a:r>
              <a:rPr lang="en-US" sz="4400" dirty="0"/>
              <a:t>stay alert, because you do not know the day or the </a:t>
            </a:r>
            <a:r>
              <a:rPr lang="en-US" sz="4400" dirty="0" smtClean="0"/>
              <a:t>hour (Matt 15:13).</a:t>
            </a:r>
          </a:p>
          <a:p>
            <a:endParaRPr lang="en-US" sz="2800" dirty="0" smtClean="0"/>
          </a:p>
          <a:p>
            <a:pPr eaLnBrk="1" hangingPunct="1"/>
            <a:endParaRPr lang="en-US" sz="28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4000" dirty="0" smtClean="0">
              <a:solidFill>
                <a:srgbClr val="FFFF00"/>
              </a:solidFill>
            </a:endParaRPr>
          </a:p>
          <a:p>
            <a:pPr eaLnBrk="1" hangingPunct="1"/>
            <a:endParaRPr lang="en-US" sz="2800" dirty="0" smtClean="0">
              <a:solidFill>
                <a:srgbClr val="FFFF00"/>
              </a:solidFill>
            </a:endParaRPr>
          </a:p>
          <a:p>
            <a:pPr eaLnBrk="1" hangingPunct="1"/>
            <a:endParaRPr lang="en-US" dirty="0" smtClean="0"/>
          </a:p>
        </p:txBody>
      </p:sp>
      <p:pic>
        <p:nvPicPr>
          <p:cNvPr id="8194" name="Picture 2" descr="http://www.indianruminations.com/wp-content/uploads/2010/06/aler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362200"/>
            <a:ext cx="3276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45178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11"/>
                                        </p:tgtEl>
                                        <p:attrNameLst>
                                          <p:attrName>style.visibility</p:attrName>
                                        </p:attrNameLst>
                                      </p:cBhvr>
                                      <p:to>
                                        <p:strVal val="visible"/>
                                      </p:to>
                                    </p:set>
                                    <p:animEffect transition="in" filter="blinds(horizontal)">
                                      <p:cBhvr>
                                        <p:cTn id="7" dur="500"/>
                                        <p:tgtEl>
                                          <p:spTgt spid="299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n-US" dirty="0" smtClean="0">
                <a:solidFill>
                  <a:srgbClr val="00B0F0"/>
                </a:solidFill>
              </a:rPr>
              <a:t>Discussion Questions</a:t>
            </a:r>
            <a:endParaRPr lang="en-US" dirty="0">
              <a:solidFill>
                <a:srgbClr val="00B0F0"/>
              </a:solidFill>
            </a:endParaRPr>
          </a:p>
        </p:txBody>
      </p:sp>
      <p:sp>
        <p:nvSpPr>
          <p:cNvPr id="58371" name="Rectangle 3"/>
          <p:cNvSpPr>
            <a:spLocks noGrp="1" noChangeArrowheads="1"/>
          </p:cNvSpPr>
          <p:nvPr>
            <p:ph type="body" idx="1"/>
          </p:nvPr>
        </p:nvSpPr>
        <p:spPr>
          <a:xfrm>
            <a:off x="228601" y="1600200"/>
            <a:ext cx="8453438" cy="5029200"/>
          </a:xfrm>
        </p:spPr>
        <p:txBody>
          <a:bodyPr/>
          <a:lstStyle/>
          <a:p>
            <a:pPr marL="0" indent="0">
              <a:buNone/>
            </a:pPr>
            <a:endParaRPr lang="en-US" dirty="0">
              <a:solidFill>
                <a:schemeClr val="tx1"/>
              </a:solidFill>
              <a:latin typeface="+mn-lt"/>
              <a:ea typeface="+mn-ea"/>
              <a:cs typeface="+mn-cs"/>
            </a:endParaRPr>
          </a:p>
          <a:p>
            <a:r>
              <a:rPr lang="en-US" sz="2800" dirty="0">
                <a:solidFill>
                  <a:srgbClr val="FFFF00"/>
                </a:solidFill>
              </a:rPr>
              <a:t>1</a:t>
            </a:r>
            <a:r>
              <a:rPr lang="en-US" sz="2800" dirty="0" smtClean="0">
                <a:solidFill>
                  <a:schemeClr val="tx1"/>
                </a:solidFill>
              </a:rPr>
              <a:t>. </a:t>
            </a:r>
            <a:r>
              <a:rPr lang="en-US" sz="2800" dirty="0" smtClean="0">
                <a:solidFill>
                  <a:srgbClr val="FFFF00"/>
                </a:solidFill>
              </a:rPr>
              <a:t>Why do you think the Bible gives us prophecies about the future to think about?</a:t>
            </a:r>
          </a:p>
          <a:p>
            <a:r>
              <a:rPr lang="en-US" sz="2800" dirty="0" smtClean="0">
                <a:solidFill>
                  <a:srgbClr val="FFFF00"/>
                </a:solidFill>
              </a:rPr>
              <a:t>2. What are the most important things to know about the future and how can we live our life </a:t>
            </a:r>
            <a:r>
              <a:rPr lang="en-US" sz="2800" smtClean="0">
                <a:solidFill>
                  <a:srgbClr val="FFFF00"/>
                </a:solidFill>
              </a:rPr>
              <a:t>in </a:t>
            </a:r>
            <a:r>
              <a:rPr lang="en-US" sz="2800" smtClean="0">
                <a:solidFill>
                  <a:srgbClr val="FFFF00"/>
                </a:solidFill>
              </a:rPr>
              <a:t>light</a:t>
            </a:r>
            <a:r>
              <a:rPr lang="en-US" sz="2800" smtClean="0">
                <a:solidFill>
                  <a:srgbClr val="FFFF00"/>
                </a:solidFill>
              </a:rPr>
              <a:t> </a:t>
            </a:r>
            <a:r>
              <a:rPr lang="en-US" sz="2800" dirty="0" smtClean="0">
                <a:solidFill>
                  <a:srgbClr val="FFFF00"/>
                </a:solidFill>
              </a:rPr>
              <a:t>of them?</a:t>
            </a:r>
            <a:endParaRPr lang="en-US" sz="2800" dirty="0">
              <a:solidFill>
                <a:srgbClr val="FFFF00"/>
              </a:solidFill>
            </a:endParaRPr>
          </a:p>
          <a:p>
            <a:r>
              <a:rPr lang="en-US" sz="2800" dirty="0">
                <a:solidFill>
                  <a:srgbClr val="FFFF00"/>
                </a:solidFill>
              </a:rPr>
              <a:t>3</a:t>
            </a:r>
            <a:r>
              <a:rPr lang="en-US" sz="2800" dirty="0" smtClean="0">
                <a:solidFill>
                  <a:srgbClr val="FFFF00"/>
                </a:solidFill>
              </a:rPr>
              <a:t>.  How do rewards for the Christian motivate us to serve God?</a:t>
            </a:r>
            <a:endParaRPr lang="en-US" sz="2800" dirty="0">
              <a:solidFill>
                <a:srgbClr val="FFFF00"/>
              </a:solidFill>
            </a:endParaRPr>
          </a:p>
          <a:p>
            <a:r>
              <a:rPr lang="en-US" sz="2800" dirty="0">
                <a:solidFill>
                  <a:srgbClr val="FFFF00"/>
                </a:solidFill>
              </a:rPr>
              <a:t>4</a:t>
            </a:r>
            <a:r>
              <a:rPr lang="en-US" sz="2800" dirty="0" smtClean="0">
                <a:solidFill>
                  <a:srgbClr val="FFFF00"/>
                </a:solidFill>
              </a:rPr>
              <a:t>.  How has and does “date setting” for the Lord’s return hurt the church?</a:t>
            </a:r>
            <a:endParaRPr lang="en-US" sz="2800" dirty="0">
              <a:solidFill>
                <a:srgbClr val="FFFF00"/>
              </a:solidFill>
            </a:endParaRP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817509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 calcmode="lin" valueType="num">
                                      <p:cBhvr additive="base">
                                        <p:cTn id="7"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 calcmode="lin" valueType="num">
                                      <p:cBhvr additive="base">
                                        <p:cTn id="13"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anim calcmode="lin" valueType="num">
                                      <p:cBhvr additive="base">
                                        <p:cTn id="19"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4" end="4"/>
                                            </p:txEl>
                                          </p:spTgt>
                                        </p:tgtEl>
                                        <p:attrNameLst>
                                          <p:attrName>style.visibility</p:attrName>
                                        </p:attrNameLst>
                                      </p:cBhvr>
                                      <p:to>
                                        <p:strVal val="visible"/>
                                      </p:to>
                                    </p:set>
                                    <p:anim calcmode="lin" valueType="num">
                                      <p:cBhvr additive="base">
                                        <p:cTn id="25"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n-US" dirty="0" smtClean="0">
                <a:solidFill>
                  <a:srgbClr val="00B0F0"/>
                </a:solidFill>
              </a:rPr>
              <a:t>Discussion Questions</a:t>
            </a:r>
            <a:endParaRPr lang="en-US" dirty="0">
              <a:solidFill>
                <a:srgbClr val="00B0F0"/>
              </a:solidFill>
            </a:endParaRPr>
          </a:p>
        </p:txBody>
      </p:sp>
      <p:sp>
        <p:nvSpPr>
          <p:cNvPr id="58371" name="Rectangle 3"/>
          <p:cNvSpPr>
            <a:spLocks noGrp="1" noChangeArrowheads="1"/>
          </p:cNvSpPr>
          <p:nvPr>
            <p:ph type="body" idx="1"/>
          </p:nvPr>
        </p:nvSpPr>
        <p:spPr>
          <a:xfrm>
            <a:off x="228601" y="1600200"/>
            <a:ext cx="8453438" cy="5029200"/>
          </a:xfrm>
        </p:spPr>
        <p:txBody>
          <a:bodyPr/>
          <a:lstStyle/>
          <a:p>
            <a:pPr marL="0" indent="0">
              <a:buNone/>
            </a:pPr>
            <a:endParaRPr lang="en-US" dirty="0">
              <a:solidFill>
                <a:schemeClr val="tx1"/>
              </a:solidFill>
              <a:latin typeface="+mn-lt"/>
              <a:ea typeface="+mn-ea"/>
              <a:cs typeface="+mn-cs"/>
            </a:endParaRPr>
          </a:p>
          <a:p>
            <a:r>
              <a:rPr lang="en-US" sz="2800" dirty="0">
                <a:solidFill>
                  <a:srgbClr val="FFFF00"/>
                </a:solidFill>
              </a:rPr>
              <a:t>5</a:t>
            </a:r>
            <a:r>
              <a:rPr lang="en-US" sz="2800" dirty="0" smtClean="0">
                <a:solidFill>
                  <a:schemeClr val="tx1"/>
                </a:solidFill>
              </a:rPr>
              <a:t>. </a:t>
            </a:r>
            <a:r>
              <a:rPr lang="en-US" sz="2800" dirty="0" smtClean="0">
                <a:solidFill>
                  <a:srgbClr val="FFFF00"/>
                </a:solidFill>
              </a:rPr>
              <a:t>How much leeway should we give our fellow Christians in different views about the future?</a:t>
            </a:r>
          </a:p>
          <a:p>
            <a:r>
              <a:rPr lang="en-US" sz="2800" dirty="0">
                <a:solidFill>
                  <a:srgbClr val="FFFF00"/>
                </a:solidFill>
              </a:rPr>
              <a:t>6</a:t>
            </a:r>
            <a:r>
              <a:rPr lang="en-US" sz="2800" dirty="0" smtClean="0">
                <a:solidFill>
                  <a:srgbClr val="FFFF00"/>
                </a:solidFill>
              </a:rPr>
              <a:t>. How does and should God’s sovereignty affect how we think about our personal </a:t>
            </a:r>
            <a:r>
              <a:rPr lang="en-US" sz="2800" dirty="0" smtClean="0">
                <a:solidFill>
                  <a:srgbClr val="FFFF00"/>
                </a:solidFill>
              </a:rPr>
              <a:t>future and </a:t>
            </a:r>
            <a:r>
              <a:rPr lang="en-US" sz="2800" dirty="0" smtClean="0">
                <a:solidFill>
                  <a:srgbClr val="FFFF00"/>
                </a:solidFill>
              </a:rPr>
              <a:t>the future of the world?</a:t>
            </a:r>
          </a:p>
          <a:p>
            <a:endParaRPr lang="en-US" sz="2800" dirty="0">
              <a:solidFill>
                <a:srgbClr val="FFFF00"/>
              </a:solidFill>
            </a:endParaRPr>
          </a:p>
          <a:p>
            <a:endParaRPr lang="en-US" sz="2800" dirty="0" smtClean="0">
              <a:solidFill>
                <a:srgbClr val="FFFF00"/>
              </a:solidFill>
            </a:endParaRPr>
          </a:p>
          <a:p>
            <a:endParaRPr lang="en-US" sz="2800" dirty="0">
              <a:solidFill>
                <a:srgbClr val="FFFF00"/>
              </a:solidFill>
            </a:endParaRPr>
          </a:p>
          <a:p>
            <a:pPr marL="0" indent="0">
              <a:buNone/>
            </a:pPr>
            <a:r>
              <a:rPr lang="en-US" sz="1200" dirty="0" smtClean="0"/>
              <a:t>				PowerPoint </a:t>
            </a:r>
            <a:r>
              <a:rPr lang="en-US" sz="1200" dirty="0"/>
              <a:t>template used with permission from ChristianPPT.com</a:t>
            </a:r>
            <a:endParaRPr lang="en-US" sz="1200" dirty="0" smtClean="0">
              <a:solidFill>
                <a:srgbClr val="FFFF00"/>
              </a:solidFill>
            </a:endParaRP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510961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 calcmode="lin" valueType="num">
                                      <p:cBhvr additive="base">
                                        <p:cTn id="7"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 calcmode="lin" valueType="num">
                                      <p:cBhvr additive="base">
                                        <p:cTn id="13"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6" end="6"/>
                                            </p:txEl>
                                          </p:spTgt>
                                        </p:tgtEl>
                                        <p:attrNameLst>
                                          <p:attrName>style.visibility</p:attrName>
                                        </p:attrNameLst>
                                      </p:cBhvr>
                                      <p:to>
                                        <p:strVal val="visible"/>
                                      </p:to>
                                    </p:set>
                                    <p:anim calcmode="lin" valueType="num">
                                      <p:cBhvr additive="base">
                                        <p:cTn id="19"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dirty="0"/>
          </a:p>
        </p:txBody>
      </p:sp>
      <p:sp>
        <p:nvSpPr>
          <p:cNvPr id="58371" name="Rectangle 3"/>
          <p:cNvSpPr>
            <a:spLocks noGrp="1" noChangeArrowheads="1"/>
          </p:cNvSpPr>
          <p:nvPr>
            <p:ph type="body" idx="1"/>
          </p:nvPr>
        </p:nvSpPr>
        <p:spPr/>
        <p:txBody>
          <a:bodyPr/>
          <a:lstStyle/>
          <a:p>
            <a:r>
              <a:rPr lang="en-US" sz="2800" dirty="0" smtClean="0">
                <a:solidFill>
                  <a:srgbClr val="FFFF00"/>
                </a:solidFill>
              </a:rPr>
              <a:t>How do we know that the Bible can predict future events?</a:t>
            </a:r>
          </a:p>
          <a:p>
            <a:r>
              <a:rPr lang="en-US" sz="2800" dirty="0" smtClean="0">
                <a:solidFill>
                  <a:srgbClr val="FFFF00"/>
                </a:solidFill>
              </a:rPr>
              <a:t>Answer is </a:t>
            </a:r>
            <a:r>
              <a:rPr lang="en-US" sz="2800" smtClean="0">
                <a:solidFill>
                  <a:srgbClr val="FFFF00"/>
                </a:solidFill>
              </a:rPr>
              <a:t>because it </a:t>
            </a:r>
            <a:r>
              <a:rPr lang="en-US" sz="2800" dirty="0" smtClean="0">
                <a:solidFill>
                  <a:srgbClr val="FFFF00"/>
                </a:solidFill>
              </a:rPr>
              <a:t>has a 100 percent track record of doing so</a:t>
            </a:r>
          </a:p>
          <a:p>
            <a:pPr lvl="1"/>
            <a:r>
              <a:rPr lang="en-US" dirty="0" smtClean="0"/>
              <a:t>Daniel predicted Alexander the Great</a:t>
            </a:r>
          </a:p>
          <a:p>
            <a:pPr lvl="1"/>
            <a:r>
              <a:rPr lang="en-US" dirty="0" smtClean="0"/>
              <a:t>Malachi predicted Jesus would be born in Bethlehem</a:t>
            </a:r>
          </a:p>
          <a:p>
            <a:pPr lvl="1"/>
            <a:r>
              <a:rPr lang="en-US" dirty="0" smtClean="0"/>
              <a:t>Jeremiah predicted the 70 year captivity</a:t>
            </a:r>
          </a:p>
          <a:p>
            <a:pPr lvl="1"/>
            <a:r>
              <a:rPr lang="en-US" dirty="0" smtClean="0"/>
              <a:t>Jesus predicted the destruction of Jerusalem in 70 AD</a:t>
            </a:r>
          </a:p>
          <a:p>
            <a:pPr lvl="1"/>
            <a:r>
              <a:rPr lang="en-US" dirty="0" smtClean="0"/>
              <a:t>And the list goes on and on and on</a:t>
            </a: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13109434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Effect transition="in" filter="fade">
                                      <p:cBhvr>
                                        <p:cTn id="13" dur="500"/>
                                        <p:tgtEl>
                                          <p:spTgt spid="5837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8371">
                                            <p:txEl>
                                              <p:pRg st="2" end="2"/>
                                            </p:txEl>
                                          </p:spTgt>
                                        </p:tgtEl>
                                        <p:attrNameLst>
                                          <p:attrName>style.visibility</p:attrName>
                                        </p:attrNameLst>
                                      </p:cBhvr>
                                      <p:to>
                                        <p:strVal val="visible"/>
                                      </p:to>
                                    </p:set>
                                    <p:anim calcmode="lin" valueType="num">
                                      <p:cBhvr additive="base">
                                        <p:cTn id="18"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8371">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 calcmode="lin" valueType="num">
                                      <p:cBhvr additive="base">
                                        <p:cTn id="22"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8371">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8371">
                                            <p:txEl>
                                              <p:pRg st="4" end="4"/>
                                            </p:txEl>
                                          </p:spTgt>
                                        </p:tgtEl>
                                        <p:attrNameLst>
                                          <p:attrName>style.visibility</p:attrName>
                                        </p:attrNameLst>
                                      </p:cBhvr>
                                      <p:to>
                                        <p:strVal val="visible"/>
                                      </p:to>
                                    </p:set>
                                    <p:anim calcmode="lin" valueType="num">
                                      <p:cBhvr additive="base">
                                        <p:cTn id="26"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8371">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8371">
                                            <p:txEl>
                                              <p:pRg st="5" end="5"/>
                                            </p:txEl>
                                          </p:spTgt>
                                        </p:tgtEl>
                                        <p:attrNameLst>
                                          <p:attrName>style.visibility</p:attrName>
                                        </p:attrNameLst>
                                      </p:cBhvr>
                                      <p:to>
                                        <p:strVal val="visible"/>
                                      </p:to>
                                    </p:set>
                                    <p:anim calcmode="lin" valueType="num">
                                      <p:cBhvr additive="base">
                                        <p:cTn id="30"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8371">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8371">
                                            <p:txEl>
                                              <p:pRg st="6" end="6"/>
                                            </p:txEl>
                                          </p:spTgt>
                                        </p:tgtEl>
                                        <p:attrNameLst>
                                          <p:attrName>style.visibility</p:attrName>
                                        </p:attrNameLst>
                                      </p:cBhvr>
                                      <p:to>
                                        <p:strVal val="visible"/>
                                      </p:to>
                                    </p:set>
                                    <p:anim calcmode="lin" valueType="num">
                                      <p:cBhvr additive="base">
                                        <p:cTn id="34"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996238" cy="1143000"/>
          </a:xfrm>
        </p:spPr>
        <p:txBody>
          <a:bodyPr/>
          <a:lstStyle/>
          <a:p>
            <a:r>
              <a:rPr lang="en-US" b="1" dirty="0" smtClean="0">
                <a:solidFill>
                  <a:srgbClr val="00B0F0"/>
                </a:solidFill>
              </a:rPr>
              <a:t>The Importance of Biblical Prophecy</a:t>
            </a:r>
            <a:endParaRPr lang="en-US" b="1" dirty="0">
              <a:solidFill>
                <a:srgbClr val="00B0F0"/>
              </a:solidFill>
            </a:endParaRPr>
          </a:p>
        </p:txBody>
      </p:sp>
      <p:sp>
        <p:nvSpPr>
          <p:cNvPr id="3" name="Content Placeholder 2"/>
          <p:cNvSpPr>
            <a:spLocks noGrp="1"/>
          </p:cNvSpPr>
          <p:nvPr>
            <p:ph idx="1"/>
          </p:nvPr>
        </p:nvSpPr>
        <p:spPr>
          <a:xfrm>
            <a:off x="1" y="1600200"/>
            <a:ext cx="6095999" cy="4525963"/>
          </a:xfrm>
        </p:spPr>
        <p:txBody>
          <a:bodyPr/>
          <a:lstStyle/>
          <a:p>
            <a:r>
              <a:rPr lang="en-US" dirty="0" smtClean="0"/>
              <a:t>J. Barton Payne’s </a:t>
            </a:r>
            <a:r>
              <a:rPr lang="en-US" i="1" dirty="0" smtClean="0"/>
              <a:t>Encyclopedia of Biblical Prophecy</a:t>
            </a:r>
            <a:r>
              <a:rPr lang="en-US" dirty="0" smtClean="0"/>
              <a:t> lists 1,239 prophecies in the Old Testament and 578 prophecies in the New Testament, for a total of 1,817. These encompass 8,352 verses out of 31,102. Thus, about 26-27 percent of the Bible is biblical prophecy</a:t>
            </a:r>
          </a:p>
        </p:txBody>
      </p:sp>
      <p:pic>
        <p:nvPicPr>
          <p:cNvPr id="4" name="Picture 4" descr="Closed sc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691" y="1524000"/>
            <a:ext cx="29337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3988186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996238" cy="1143000"/>
          </a:xfrm>
        </p:spPr>
        <p:txBody>
          <a:bodyPr/>
          <a:lstStyle/>
          <a:p>
            <a:r>
              <a:rPr lang="en-US" b="1" dirty="0" smtClean="0">
                <a:solidFill>
                  <a:srgbClr val="00B0F0"/>
                </a:solidFill>
              </a:rPr>
              <a:t>The Importance of Biblical Prophecy</a:t>
            </a:r>
            <a:endParaRPr lang="en-US" b="1" dirty="0">
              <a:solidFill>
                <a:srgbClr val="00B0F0"/>
              </a:solidFill>
            </a:endParaRPr>
          </a:p>
        </p:txBody>
      </p:sp>
      <p:sp>
        <p:nvSpPr>
          <p:cNvPr id="3" name="Content Placeholder 2"/>
          <p:cNvSpPr>
            <a:spLocks noGrp="1"/>
          </p:cNvSpPr>
          <p:nvPr>
            <p:ph idx="1"/>
          </p:nvPr>
        </p:nvSpPr>
        <p:spPr>
          <a:xfrm>
            <a:off x="1" y="1600200"/>
            <a:ext cx="6095999" cy="4525963"/>
          </a:xfrm>
        </p:spPr>
        <p:txBody>
          <a:bodyPr/>
          <a:lstStyle/>
          <a:p>
            <a:r>
              <a:rPr lang="en-US" dirty="0" smtClean="0"/>
              <a:t>Paul taught detailed events surrounding the second coming of Jesus in Thessalonica after planting a new church there and only being there three weeks.</a:t>
            </a:r>
          </a:p>
          <a:p>
            <a:r>
              <a:rPr lang="en-US" dirty="0" smtClean="0">
                <a:solidFill>
                  <a:srgbClr val="FFFF00"/>
                </a:solidFill>
              </a:rPr>
              <a:t>Thus one would have to conclude that biblical prophecy is important in the Bible and worthy of study.</a:t>
            </a:r>
            <a:endParaRPr lang="en-US" dirty="0">
              <a:solidFill>
                <a:srgbClr val="FFFF00"/>
              </a:solidFill>
            </a:endParaRPr>
          </a:p>
        </p:txBody>
      </p:sp>
      <p:pic>
        <p:nvPicPr>
          <p:cNvPr id="4" name="Picture 4" descr="Closed scro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8691" y="1524000"/>
            <a:ext cx="29337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874144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solidFill>
                  <a:srgbClr val="00B0F0"/>
                </a:solidFill>
              </a:rPr>
              <a:t>Overview of the Lesson</a:t>
            </a:r>
            <a:endParaRPr lang="en-US" dirty="0">
              <a:solidFill>
                <a:srgbClr val="00B0F0"/>
              </a:solidFill>
            </a:endParaRPr>
          </a:p>
        </p:txBody>
      </p:sp>
      <p:sp>
        <p:nvSpPr>
          <p:cNvPr id="58371" name="Rectangle 3"/>
          <p:cNvSpPr>
            <a:spLocks noGrp="1" noChangeArrowheads="1"/>
          </p:cNvSpPr>
          <p:nvPr>
            <p:ph type="body" idx="1"/>
          </p:nvPr>
        </p:nvSpPr>
        <p:spPr>
          <a:xfrm>
            <a:off x="228601" y="1600200"/>
            <a:ext cx="8453438" cy="5029200"/>
          </a:xfrm>
        </p:spPr>
        <p:txBody>
          <a:bodyPr/>
          <a:lstStyle/>
          <a:p>
            <a:pPr marL="0" indent="0">
              <a:buNone/>
            </a:pPr>
            <a:endParaRPr lang="en-US" dirty="0">
              <a:solidFill>
                <a:schemeClr val="tx1"/>
              </a:solidFill>
              <a:latin typeface="+mn-lt"/>
              <a:ea typeface="+mn-ea"/>
              <a:cs typeface="+mn-cs"/>
            </a:endParaRPr>
          </a:p>
          <a:p>
            <a:r>
              <a:rPr lang="en-US" sz="2800" dirty="0">
                <a:solidFill>
                  <a:srgbClr val="FFFF00"/>
                </a:solidFill>
              </a:rPr>
              <a:t>1</a:t>
            </a:r>
            <a:r>
              <a:rPr lang="en-US" sz="2800" dirty="0" smtClean="0">
                <a:solidFill>
                  <a:schemeClr val="tx1"/>
                </a:solidFill>
              </a:rPr>
              <a:t>. </a:t>
            </a:r>
            <a:r>
              <a:rPr lang="en-US" sz="2800" dirty="0">
                <a:solidFill>
                  <a:srgbClr val="FFFF00"/>
                </a:solidFill>
              </a:rPr>
              <a:t>The Rapture and Great Tribulation</a:t>
            </a:r>
          </a:p>
          <a:p>
            <a:r>
              <a:rPr lang="en-US" sz="2800" dirty="0" smtClean="0">
                <a:solidFill>
                  <a:srgbClr val="FFFF00"/>
                </a:solidFill>
              </a:rPr>
              <a:t>2. The Resurrection</a:t>
            </a:r>
          </a:p>
          <a:p>
            <a:r>
              <a:rPr lang="en-US" sz="2800" dirty="0" smtClean="0">
                <a:solidFill>
                  <a:srgbClr val="FFFF00"/>
                </a:solidFill>
              </a:rPr>
              <a:t>3. The Return of Jesus Christ</a:t>
            </a:r>
          </a:p>
          <a:p>
            <a:r>
              <a:rPr lang="en-US" sz="2800" dirty="0" smtClean="0">
                <a:solidFill>
                  <a:srgbClr val="FFFF00"/>
                </a:solidFill>
              </a:rPr>
              <a:t>4</a:t>
            </a:r>
            <a:r>
              <a:rPr lang="en-US" sz="2800" dirty="0">
                <a:solidFill>
                  <a:srgbClr val="FFFF00"/>
                </a:solidFill>
              </a:rPr>
              <a:t>. The Millennium and Future for National Israel</a:t>
            </a:r>
          </a:p>
          <a:p>
            <a:r>
              <a:rPr lang="en-US" sz="2800" dirty="0">
                <a:solidFill>
                  <a:srgbClr val="FFFF00"/>
                </a:solidFill>
              </a:rPr>
              <a:t>5</a:t>
            </a:r>
            <a:r>
              <a:rPr lang="en-US" sz="2800" dirty="0" smtClean="0">
                <a:solidFill>
                  <a:srgbClr val="FFFF00"/>
                </a:solidFill>
              </a:rPr>
              <a:t>.  Future Judgments, Heaven and Hell</a:t>
            </a:r>
          </a:p>
          <a:p>
            <a:r>
              <a:rPr lang="en-US" sz="2800" dirty="0" smtClean="0">
                <a:solidFill>
                  <a:srgbClr val="FFFF00"/>
                </a:solidFill>
              </a:rPr>
              <a:t>6. What not to Say about the Future</a:t>
            </a:r>
            <a:endParaRPr lang="en-US" sz="2800" dirty="0">
              <a:solidFill>
                <a:srgbClr val="FFFF00"/>
              </a:solidFill>
            </a:endParaRPr>
          </a:p>
        </p:txBody>
      </p:sp>
      <p:sp>
        <p:nvSpPr>
          <p:cNvPr id="2" name="Footer Placeholder 1"/>
          <p:cNvSpPr>
            <a:spLocks noGrp="1"/>
          </p:cNvSpPr>
          <p:nvPr>
            <p:ph type="ftr" sz="quarter" idx="11"/>
          </p:nvPr>
        </p:nvSpPr>
        <p:spPr/>
        <p:txBody>
          <a:bodyPr/>
          <a:lstStyle/>
          <a:p>
            <a:r>
              <a:rPr lang="en-US" smtClean="0"/>
              <a:t>The Biblical Studies Foundation</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anim calcmode="lin" valueType="num">
                                      <p:cBhvr additive="base">
                                        <p:cTn id="7"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 calcmode="lin" valueType="num">
                                      <p:cBhvr additive="base">
                                        <p:cTn id="13"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anim calcmode="lin" valueType="num">
                                      <p:cBhvr additive="base">
                                        <p:cTn id="19"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4" end="4"/>
                                            </p:txEl>
                                          </p:spTgt>
                                        </p:tgtEl>
                                        <p:attrNameLst>
                                          <p:attrName>style.visibility</p:attrName>
                                        </p:attrNameLst>
                                      </p:cBhvr>
                                      <p:to>
                                        <p:strVal val="visible"/>
                                      </p:to>
                                    </p:set>
                                    <p:anim calcmode="lin" valueType="num">
                                      <p:cBhvr additive="base">
                                        <p:cTn id="25"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371">
                                            <p:txEl>
                                              <p:pRg st="5" end="5"/>
                                            </p:txEl>
                                          </p:spTgt>
                                        </p:tgtEl>
                                        <p:attrNameLst>
                                          <p:attrName>style.visibility</p:attrName>
                                        </p:attrNameLst>
                                      </p:cBhvr>
                                      <p:to>
                                        <p:strVal val="visible"/>
                                      </p:to>
                                    </p:set>
                                    <p:anim calcmode="lin" valueType="num">
                                      <p:cBhvr additive="base">
                                        <p:cTn id="31"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 calcmode="lin" valueType="num">
                                      <p:cBhvr additive="base">
                                        <p:cTn id="37"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3438" cy="1143000"/>
          </a:xfrm>
        </p:spPr>
        <p:txBody>
          <a:bodyPr/>
          <a:lstStyle/>
          <a:p>
            <a:pPr algn="ctr"/>
            <a:r>
              <a:rPr lang="en-US" dirty="0">
                <a:solidFill>
                  <a:srgbClr val="00B0F0"/>
                </a:solidFill>
              </a:rPr>
              <a:t>The Teaching of the Rapture </a:t>
            </a:r>
            <a:r>
              <a:rPr lang="en-US" dirty="0"/>
              <a:t/>
            </a:r>
            <a:br>
              <a:rPr lang="en-US" dirty="0"/>
            </a:br>
            <a:r>
              <a:rPr lang="en-US" dirty="0">
                <a:solidFill>
                  <a:srgbClr val="FFFF00"/>
                </a:solidFill>
              </a:rPr>
              <a:t>(All </a:t>
            </a:r>
            <a:r>
              <a:rPr lang="en-US" dirty="0" smtClean="0">
                <a:solidFill>
                  <a:srgbClr val="FFFF00"/>
                </a:solidFill>
              </a:rPr>
              <a:t>evangelicals agree </a:t>
            </a:r>
            <a:r>
              <a:rPr lang="en-US" dirty="0">
                <a:solidFill>
                  <a:srgbClr val="FFFF00"/>
                </a:solidFill>
              </a:rPr>
              <a:t>that it will happen)</a:t>
            </a:r>
            <a:endParaRPr lang="en-US" b="1" dirty="0">
              <a:solidFill>
                <a:srgbClr val="FFFF00"/>
              </a:solidFill>
            </a:endParaRPr>
          </a:p>
        </p:txBody>
      </p:sp>
      <p:sp>
        <p:nvSpPr>
          <p:cNvPr id="3" name="Content Placeholder 2"/>
          <p:cNvSpPr>
            <a:spLocks noGrp="1"/>
          </p:cNvSpPr>
          <p:nvPr>
            <p:ph idx="1"/>
          </p:nvPr>
        </p:nvSpPr>
        <p:spPr>
          <a:xfrm>
            <a:off x="0" y="1371600"/>
            <a:ext cx="9143999" cy="4754563"/>
          </a:xfrm>
        </p:spPr>
        <p:txBody>
          <a:bodyPr/>
          <a:lstStyle/>
          <a:p>
            <a:pPr marL="0" indent="0">
              <a:buNone/>
            </a:pPr>
            <a:endParaRPr lang="en-US" dirty="0" smtClean="0"/>
          </a:p>
          <a:p>
            <a:r>
              <a:rPr lang="en-US" sz="2000" dirty="0" smtClean="0"/>
              <a:t>For </a:t>
            </a:r>
            <a:r>
              <a:rPr lang="en-US" sz="2000" dirty="0"/>
              <a:t>we tell you this by the word of the Lord, that we who are alive, who are left until the coming of the Lord, will surely not go ahead of those who have fallen asleep</a:t>
            </a:r>
            <a:r>
              <a:rPr lang="en-US" sz="2000" dirty="0" smtClean="0"/>
              <a:t>. </a:t>
            </a:r>
            <a:r>
              <a:rPr lang="en-US" sz="2000" dirty="0"/>
              <a:t>For the Lord himself will come down from heaven with a shout of command, with the voice of the archangel, and with the trumpet of God, and the dead in Christ will rise first</a:t>
            </a:r>
            <a:r>
              <a:rPr lang="en-US" sz="2000" dirty="0" smtClean="0"/>
              <a:t>. </a:t>
            </a:r>
            <a:r>
              <a:rPr lang="en-US" sz="2000" dirty="0"/>
              <a:t>Then we who are alive, who are left, will be suddenly caught up together with them in the clouds to meet the Lord in the air. And so we will always be with the Lord. </a:t>
            </a:r>
            <a:r>
              <a:rPr lang="en-US" sz="2000" dirty="0" smtClean="0"/>
              <a:t>(1 </a:t>
            </a:r>
            <a:r>
              <a:rPr lang="en-US" sz="2000" dirty="0" err="1" smtClean="0"/>
              <a:t>Thess</a:t>
            </a:r>
            <a:r>
              <a:rPr lang="en-US" sz="2000" dirty="0" smtClean="0"/>
              <a:t> 4:15-17)</a:t>
            </a:r>
          </a:p>
          <a:p>
            <a:r>
              <a:rPr lang="en-US" sz="2000" dirty="0"/>
              <a:t>Listen, I will tell you a mystery: We will not all sleep, but we will all be changed – in a moment, in the blinking of an eye, at the last trumpet. For the trumpet will sound, and the dead will be raised imperishable, and we will be changed (1 </a:t>
            </a:r>
            <a:r>
              <a:rPr lang="en-US" sz="2000" dirty="0" err="1"/>
              <a:t>Cor</a:t>
            </a:r>
            <a:r>
              <a:rPr lang="en-US" sz="2000" dirty="0"/>
              <a:t> 15:51-52).</a:t>
            </a:r>
          </a:p>
          <a:p>
            <a:endParaRPr lang="en-US" dirty="0"/>
          </a:p>
        </p:txBody>
      </p:sp>
      <p:sp>
        <p:nvSpPr>
          <p:cNvPr id="4" name="Footer Placeholder 3"/>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9181593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dirty="0" smtClean="0">
                <a:solidFill>
                  <a:srgbClr val="00B0F0"/>
                </a:solidFill>
              </a:rPr>
              <a:t>Rapture Views</a:t>
            </a:r>
          </a:p>
        </p:txBody>
      </p:sp>
      <p:sp>
        <p:nvSpPr>
          <p:cNvPr id="102403" name="Rectangle 3"/>
          <p:cNvSpPr>
            <a:spLocks noGrp="1" noChangeArrowheads="1"/>
          </p:cNvSpPr>
          <p:nvPr>
            <p:ph type="body" idx="1"/>
          </p:nvPr>
        </p:nvSpPr>
        <p:spPr>
          <a:xfrm>
            <a:off x="-228600" y="1600200"/>
            <a:ext cx="5257801" cy="4525963"/>
          </a:xfrm>
        </p:spPr>
        <p:txBody>
          <a:bodyPr/>
          <a:lstStyle/>
          <a:p>
            <a:pPr lvl="1" eaLnBrk="1" hangingPunct="1"/>
            <a:r>
              <a:rPr lang="en-US" sz="3200" b="1" dirty="0" smtClean="0">
                <a:solidFill>
                  <a:srgbClr val="FFFF00"/>
                </a:solidFill>
              </a:rPr>
              <a:t>Three major views of “when”</a:t>
            </a:r>
          </a:p>
          <a:p>
            <a:pPr lvl="2" eaLnBrk="1" hangingPunct="1"/>
            <a:r>
              <a:rPr lang="en-US" dirty="0" err="1" smtClean="0"/>
              <a:t>Pretribulational</a:t>
            </a:r>
            <a:r>
              <a:rPr lang="en-US" dirty="0" smtClean="0"/>
              <a:t> view (Rapture at </a:t>
            </a:r>
            <a:r>
              <a:rPr lang="en-US" dirty="0" err="1" smtClean="0"/>
              <a:t>begining</a:t>
            </a:r>
            <a:r>
              <a:rPr lang="en-US" dirty="0" smtClean="0"/>
              <a:t> the of 7 year trib.).</a:t>
            </a:r>
          </a:p>
          <a:p>
            <a:pPr lvl="2" eaLnBrk="1" hangingPunct="1"/>
            <a:r>
              <a:rPr lang="en-US" dirty="0" err="1" smtClean="0"/>
              <a:t>MidTribulation?Prewrath</a:t>
            </a:r>
            <a:r>
              <a:rPr lang="en-US" dirty="0" smtClean="0"/>
              <a:t> View ( is in the middle or somewhat after the middle of the 7 year tribulation Period)</a:t>
            </a:r>
          </a:p>
          <a:p>
            <a:pPr lvl="2" eaLnBrk="1" hangingPunct="1"/>
            <a:r>
              <a:rPr lang="en-US" dirty="0" err="1" smtClean="0"/>
              <a:t>Posttribulational</a:t>
            </a:r>
            <a:r>
              <a:rPr lang="en-US" dirty="0" smtClean="0"/>
              <a:t> view (Rapture at end of 7 year trib.). </a:t>
            </a:r>
          </a:p>
          <a:p>
            <a:pPr eaLnBrk="1" hangingPunct="1">
              <a:buFontTx/>
              <a:buNone/>
            </a:pPr>
            <a:endParaRPr lang="en-US" dirty="0" smtClean="0"/>
          </a:p>
        </p:txBody>
      </p:sp>
      <p:pic>
        <p:nvPicPr>
          <p:cNvPr id="4" name="Picture 11" descr="Long-img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4191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The Biblical Studies Foundation</a:t>
            </a:r>
            <a:endParaRPr lang="en-US"/>
          </a:p>
        </p:txBody>
      </p:sp>
    </p:spTree>
    <p:extLst>
      <p:ext uri="{BB962C8B-B14F-4D97-AF65-F5344CB8AC3E}">
        <p14:creationId xmlns:p14="http://schemas.microsoft.com/office/powerpoint/2010/main" val="242141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3"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chri_0240_slide">
  <a:themeElements>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663300"/>
        </a:dk2>
        <a:lt2>
          <a:srgbClr val="FFFFFF"/>
        </a:lt2>
        <a:accent1>
          <a:srgbClr val="FF9E3E"/>
        </a:accent1>
        <a:accent2>
          <a:srgbClr val="E4B381"/>
        </a:accent2>
        <a:accent3>
          <a:srgbClr val="B8ADAA"/>
        </a:accent3>
        <a:accent4>
          <a:srgbClr val="DADADA"/>
        </a:accent4>
        <a:accent5>
          <a:srgbClr val="FFCCAF"/>
        </a:accent5>
        <a:accent6>
          <a:srgbClr val="CFA274"/>
        </a:accent6>
        <a:hlink>
          <a:srgbClr val="FFBD7B"/>
        </a:hlink>
        <a:folHlink>
          <a:srgbClr val="FFDCB8"/>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663300"/>
        </a:dk2>
        <a:lt2>
          <a:srgbClr val="FFFFFF"/>
        </a:lt2>
        <a:accent1>
          <a:srgbClr val="FFBC1F"/>
        </a:accent1>
        <a:accent2>
          <a:srgbClr val="FF9090"/>
        </a:accent2>
        <a:accent3>
          <a:srgbClr val="B8ADAA"/>
        </a:accent3>
        <a:accent4>
          <a:srgbClr val="DADADA"/>
        </a:accent4>
        <a:accent5>
          <a:srgbClr val="FFDAAB"/>
        </a:accent5>
        <a:accent6>
          <a:srgbClr val="E78282"/>
        </a:accent6>
        <a:hlink>
          <a:srgbClr val="FFAE5C"/>
        </a:hlink>
        <a:folHlink>
          <a:srgbClr val="FFB8F9"/>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663300"/>
        </a:dk2>
        <a:lt2>
          <a:srgbClr val="FFFFFF"/>
        </a:lt2>
        <a:accent1>
          <a:srgbClr val="CDDB4F"/>
        </a:accent1>
        <a:accent2>
          <a:srgbClr val="B4BCFF"/>
        </a:accent2>
        <a:accent3>
          <a:srgbClr val="B8ADAA"/>
        </a:accent3>
        <a:accent4>
          <a:srgbClr val="DADADA"/>
        </a:accent4>
        <a:accent5>
          <a:srgbClr val="E3EAB2"/>
        </a:accent5>
        <a:accent6>
          <a:srgbClr val="A3AAE7"/>
        </a:accent6>
        <a:hlink>
          <a:srgbClr val="39EBA1"/>
        </a:hlink>
        <a:folHlink>
          <a:srgbClr val="FFAC5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663300"/>
        </a:dk2>
        <a:lt2>
          <a:srgbClr val="FFFFFF"/>
        </a:lt2>
        <a:accent1>
          <a:srgbClr val="72C5FF"/>
        </a:accent1>
        <a:accent2>
          <a:srgbClr val="FFAC58"/>
        </a:accent2>
        <a:accent3>
          <a:srgbClr val="B8ADAA"/>
        </a:accent3>
        <a:accent4>
          <a:srgbClr val="DADADA"/>
        </a:accent4>
        <a:accent5>
          <a:srgbClr val="BCDFFF"/>
        </a:accent5>
        <a:accent6>
          <a:srgbClr val="E79B4F"/>
        </a:accent6>
        <a:hlink>
          <a:srgbClr val="CDDB4F"/>
        </a:hlink>
        <a:folHlink>
          <a:srgbClr val="FBBCF6"/>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FF9E3E"/>
        </a:accent1>
        <a:accent2>
          <a:srgbClr val="E4B381"/>
        </a:accent2>
        <a:accent3>
          <a:srgbClr val="FFFFFF"/>
        </a:accent3>
        <a:accent4>
          <a:srgbClr val="000000"/>
        </a:accent4>
        <a:accent5>
          <a:srgbClr val="FFCCAF"/>
        </a:accent5>
        <a:accent6>
          <a:srgbClr val="CFA274"/>
        </a:accent6>
        <a:hlink>
          <a:srgbClr val="FFBD7B"/>
        </a:hlink>
        <a:folHlink>
          <a:srgbClr val="FFDCB8"/>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FBC1F"/>
        </a:accent1>
        <a:accent2>
          <a:srgbClr val="FF9090"/>
        </a:accent2>
        <a:accent3>
          <a:srgbClr val="FFFFFF"/>
        </a:accent3>
        <a:accent4>
          <a:srgbClr val="000000"/>
        </a:accent4>
        <a:accent5>
          <a:srgbClr val="FFDAAB"/>
        </a:accent5>
        <a:accent6>
          <a:srgbClr val="E78282"/>
        </a:accent6>
        <a:hlink>
          <a:srgbClr val="FFAE5C"/>
        </a:hlink>
        <a:folHlink>
          <a:srgbClr val="FFB8F9"/>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CDDB4F"/>
        </a:accent1>
        <a:accent2>
          <a:srgbClr val="B4BCFF"/>
        </a:accent2>
        <a:accent3>
          <a:srgbClr val="FFFFFF"/>
        </a:accent3>
        <a:accent4>
          <a:srgbClr val="000000"/>
        </a:accent4>
        <a:accent5>
          <a:srgbClr val="E3EAB2"/>
        </a:accent5>
        <a:accent6>
          <a:srgbClr val="A3AAE7"/>
        </a:accent6>
        <a:hlink>
          <a:srgbClr val="39EBA1"/>
        </a:hlink>
        <a:folHlink>
          <a:srgbClr val="FFAC5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72C5FF"/>
        </a:accent1>
        <a:accent2>
          <a:srgbClr val="FFAC58"/>
        </a:accent2>
        <a:accent3>
          <a:srgbClr val="FFFFFF"/>
        </a:accent3>
        <a:accent4>
          <a:srgbClr val="000000"/>
        </a:accent4>
        <a:accent5>
          <a:srgbClr val="BCDFFF"/>
        </a:accent5>
        <a:accent6>
          <a:srgbClr val="E79B4F"/>
        </a:accent6>
        <a:hlink>
          <a:srgbClr val="CDDB4F"/>
        </a:hlink>
        <a:folHlink>
          <a:srgbClr val="FBBCF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chri_0240_slide</Template>
  <TotalTime>12435</TotalTime>
  <Words>3748</Words>
  <Application>Microsoft Office PowerPoint</Application>
  <PresentationFormat>On-screen Show (4:3)</PresentationFormat>
  <Paragraphs>221</Paragraphs>
  <Slides>39</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3" baseType="lpstr">
      <vt:lpstr>chri_0240_slide</vt:lpstr>
      <vt:lpstr>1_Default Design</vt:lpstr>
      <vt:lpstr>Default Design</vt:lpstr>
      <vt:lpstr>Document</vt:lpstr>
      <vt:lpstr>Study of Future Events</vt:lpstr>
      <vt:lpstr>Copyright Notice</vt:lpstr>
      <vt:lpstr>The World’s Worst Predictions</vt:lpstr>
      <vt:lpstr>PowerPoint Presentation</vt:lpstr>
      <vt:lpstr>The Importance of Biblical Prophecy</vt:lpstr>
      <vt:lpstr>The Importance of Biblical Prophecy</vt:lpstr>
      <vt:lpstr>Overview of the Lesson</vt:lpstr>
      <vt:lpstr>The Teaching of the Rapture  (All evangelicals agree that it will happen)</vt:lpstr>
      <vt:lpstr>Rapture Views</vt:lpstr>
      <vt:lpstr>What is the Tribulation? </vt:lpstr>
      <vt:lpstr>What is the Tribulation? </vt:lpstr>
      <vt:lpstr>PowerPoint Presentation</vt:lpstr>
      <vt:lpstr>Rapture Views</vt:lpstr>
      <vt:lpstr>Rapture Views</vt:lpstr>
      <vt:lpstr>Rapture Views</vt:lpstr>
      <vt:lpstr>Rapture Views</vt:lpstr>
      <vt:lpstr>Rapture Views</vt:lpstr>
      <vt:lpstr>Future Resurrection</vt:lpstr>
      <vt:lpstr>The Ascension of Jesus Christ as Prelude to the Second Coming</vt:lpstr>
      <vt:lpstr>The Second Coming of Jesus Christ</vt:lpstr>
      <vt:lpstr>The Millennial Reign of Christ (Rev 20)</vt:lpstr>
      <vt:lpstr>Basic Comparisons (from R. Griffith)</vt:lpstr>
      <vt:lpstr>Black</vt:lpstr>
      <vt:lpstr>The Millennial Reign of Christ</vt:lpstr>
      <vt:lpstr>The Millennial Reign of Christ</vt:lpstr>
      <vt:lpstr>The Millennial Reign of Christ</vt:lpstr>
      <vt:lpstr>The Millennial Reign of Christ (Rev 20)</vt:lpstr>
      <vt:lpstr>The Millennial Reign of Christ (Rev 20)</vt:lpstr>
      <vt:lpstr>The Millennial Reign of Christ (Rev 20)</vt:lpstr>
      <vt:lpstr>The Millennial Reign of Christ (Rev 20)</vt:lpstr>
      <vt:lpstr>Future Judgments</vt:lpstr>
      <vt:lpstr>Future Judgments</vt:lpstr>
      <vt:lpstr>Future Judgments</vt:lpstr>
      <vt:lpstr>What is Hell Like?</vt:lpstr>
      <vt:lpstr>What is Heaven Like?</vt:lpstr>
      <vt:lpstr>Leave Attempted Predictions of Timing Aside</vt:lpstr>
      <vt:lpstr>Be Ready and Live in Light of Jesus’ Future Coming and Our Accountability</vt:lpstr>
      <vt:lpstr>Discussion Questions</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 of the Future</dc:title>
  <dc:creator>James</dc:creator>
  <cp:lastModifiedBy>James</cp:lastModifiedBy>
  <cp:revision>81</cp:revision>
  <dcterms:created xsi:type="dcterms:W3CDTF">2012-10-04T18:50:11Z</dcterms:created>
  <dcterms:modified xsi:type="dcterms:W3CDTF">2013-12-03T18:35:26Z</dcterms:modified>
</cp:coreProperties>
</file>